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handoutMasterIdLst>
    <p:handoutMasterId r:id="rId55"/>
  </p:handoutMasterIdLst>
  <p:sldIdLst>
    <p:sldId id="296" r:id="rId2"/>
    <p:sldId id="297" r:id="rId3"/>
    <p:sldId id="394" r:id="rId4"/>
    <p:sldId id="380" r:id="rId5"/>
    <p:sldId id="329" r:id="rId6"/>
    <p:sldId id="410" r:id="rId7"/>
    <p:sldId id="330" r:id="rId8"/>
    <p:sldId id="375" r:id="rId9"/>
    <p:sldId id="376" r:id="rId10"/>
    <p:sldId id="333" r:id="rId11"/>
    <p:sldId id="334" r:id="rId12"/>
    <p:sldId id="335" r:id="rId13"/>
    <p:sldId id="336" r:id="rId14"/>
    <p:sldId id="337" r:id="rId15"/>
    <p:sldId id="338" r:id="rId16"/>
    <p:sldId id="340" r:id="rId17"/>
    <p:sldId id="341" r:id="rId18"/>
    <p:sldId id="342" r:id="rId19"/>
    <p:sldId id="343" r:id="rId20"/>
    <p:sldId id="347" r:id="rId21"/>
    <p:sldId id="348" r:id="rId22"/>
    <p:sldId id="412" r:id="rId23"/>
    <p:sldId id="405" r:id="rId24"/>
    <p:sldId id="406" r:id="rId25"/>
    <p:sldId id="407" r:id="rId26"/>
    <p:sldId id="408" r:id="rId27"/>
    <p:sldId id="411" r:id="rId28"/>
    <p:sldId id="413" r:id="rId29"/>
    <p:sldId id="415" r:id="rId30"/>
    <p:sldId id="388" r:id="rId31"/>
    <p:sldId id="393" r:id="rId32"/>
    <p:sldId id="384" r:id="rId33"/>
    <p:sldId id="390" r:id="rId34"/>
    <p:sldId id="386" r:id="rId35"/>
    <p:sldId id="389" r:id="rId36"/>
    <p:sldId id="387" r:id="rId37"/>
    <p:sldId id="395" r:id="rId38"/>
    <p:sldId id="362" r:id="rId39"/>
    <p:sldId id="396" r:id="rId40"/>
    <p:sldId id="397" r:id="rId41"/>
    <p:sldId id="398" r:id="rId42"/>
    <p:sldId id="399" r:id="rId43"/>
    <p:sldId id="363" r:id="rId44"/>
    <p:sldId id="400" r:id="rId45"/>
    <p:sldId id="401" r:id="rId46"/>
    <p:sldId id="402" r:id="rId47"/>
    <p:sldId id="364" r:id="rId48"/>
    <p:sldId id="379" r:id="rId49"/>
    <p:sldId id="414" r:id="rId50"/>
    <p:sldId id="391" r:id="rId51"/>
    <p:sldId id="392" r:id="rId52"/>
    <p:sldId id="403" r:id="rId5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2" autoAdjust="0"/>
    <p:restoredTop sz="77883"/>
  </p:normalViewPr>
  <p:slideViewPr>
    <p:cSldViewPr snapToGrid="0" snapToObjects="1">
      <p:cViewPr varScale="1">
        <p:scale>
          <a:sx n="104" d="100"/>
          <a:sy n="104" d="100"/>
        </p:scale>
        <p:origin x="72" y="66"/>
      </p:cViewPr>
      <p:guideLst/>
    </p:cSldViewPr>
  </p:slideViewPr>
  <p:notesTextViewPr>
    <p:cViewPr>
      <p:scale>
        <a:sx n="1" d="1"/>
        <a:sy n="1" d="1"/>
      </p:scale>
      <p:origin x="0" y="0"/>
    </p:cViewPr>
  </p:notesTextViewPr>
  <p:notesViewPr>
    <p:cSldViewPr snapToGrid="0" snapToObjects="1">
      <p:cViewPr varScale="1">
        <p:scale>
          <a:sx n="75" d="100"/>
          <a:sy n="75" d="100"/>
        </p:scale>
        <p:origin x="229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2223B61-3BD5-0F43-B281-CC9245FF3234}" type="datetimeFigureOut">
              <a:rPr lang="en-US" smtClean="0"/>
              <a:t>1/9/2018</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F0746D8-3204-9741-BFA9-31894919B43E}" type="slidenum">
              <a:rPr lang="en-US" smtClean="0"/>
              <a:t>‹#›</a:t>
            </a:fld>
            <a:endParaRPr lang="en-US"/>
          </a:p>
        </p:txBody>
      </p:sp>
    </p:spTree>
    <p:extLst>
      <p:ext uri="{BB962C8B-B14F-4D97-AF65-F5344CB8AC3E}">
        <p14:creationId xmlns:p14="http://schemas.microsoft.com/office/powerpoint/2010/main" val="2051241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3F2D9FA-1708-F746-9D40-711BE8D3A192}" type="datetimeFigureOut">
              <a:rPr lang="en-US" smtClean="0"/>
              <a:t>1/9/2018</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56F2762-04E2-9C42-B5C3-3B7D566CEE6D}" type="slidenum">
              <a:rPr lang="en-US" smtClean="0"/>
              <a:t>‹#›</a:t>
            </a:fld>
            <a:endParaRPr lang="en-US"/>
          </a:p>
        </p:txBody>
      </p:sp>
    </p:spTree>
    <p:extLst>
      <p:ext uri="{BB962C8B-B14F-4D97-AF65-F5344CB8AC3E}">
        <p14:creationId xmlns:p14="http://schemas.microsoft.com/office/powerpoint/2010/main" val="115096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438275" y="1173163"/>
            <a:ext cx="4225925"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710248" y="4518204"/>
            <a:ext cx="5681979" cy="3696712"/>
          </a:xfrm>
          <a:prstGeom prst="rect">
            <a:avLst/>
          </a:prstGeom>
          <a:noFill/>
          <a:ln>
            <a:noFill/>
          </a:ln>
        </p:spPr>
        <p:txBody>
          <a:bodyPr lIns="94213" tIns="47094" rIns="94213" bIns="47094" anchor="t" anchorCtr="0">
            <a:noAutofit/>
          </a:bodyPr>
          <a:lstStyle/>
          <a:p>
            <a:pPr>
              <a:buSzPct val="25000"/>
            </a:pPr>
            <a:r>
              <a:rPr lang="en-US"/>
              <a:t>John</a:t>
            </a:r>
          </a:p>
          <a:p>
            <a:pPr>
              <a:buSzPct val="25000"/>
            </a:pPr>
            <a:r>
              <a:rPr lang="en-US"/>
              <a:t>1:02</a:t>
            </a:r>
          </a:p>
          <a:p>
            <a:pPr>
              <a:buSzPct val="25000"/>
            </a:pPr>
            <a:r>
              <a:rPr lang="en-US">
                <a:solidFill>
                  <a:schemeClr val="dk1"/>
                </a:solidFill>
                <a:latin typeface="Calibri"/>
                <a:ea typeface="Calibri"/>
                <a:cs typeface="Calibri"/>
                <a:sym typeface="Calibri"/>
              </a:rPr>
              <a:t>Purpose of this webinar, why we’re doing this, who we hope you share this with, </a:t>
            </a:r>
            <a:r>
              <a:rPr lang="en-US"/>
              <a:t>3</a:t>
            </a:r>
            <a:r>
              <a:rPr lang="en-US">
                <a:solidFill>
                  <a:schemeClr val="dk1"/>
                </a:solidFill>
                <a:latin typeface="Calibri"/>
                <a:ea typeface="Calibri"/>
                <a:cs typeface="Calibri"/>
                <a:sym typeface="Calibri"/>
              </a:rPr>
              <a:t> hoped-for-outcomes</a:t>
            </a:r>
          </a:p>
        </p:txBody>
      </p:sp>
      <p:sp>
        <p:nvSpPr>
          <p:cNvPr id="85" name="Shape 85"/>
          <p:cNvSpPr txBox="1">
            <a:spLocks noGrp="1"/>
          </p:cNvSpPr>
          <p:nvPr>
            <p:ph type="sldNum" idx="12"/>
          </p:nvPr>
        </p:nvSpPr>
        <p:spPr>
          <a:xfrm>
            <a:off x="4023092" y="8917422"/>
            <a:ext cx="3077738" cy="471052"/>
          </a:xfrm>
          <a:prstGeom prst="rect">
            <a:avLst/>
          </a:prstGeom>
          <a:noFill/>
          <a:ln>
            <a:noFill/>
          </a:ln>
        </p:spPr>
        <p:txBody>
          <a:bodyPr lIns="94213" tIns="47094" rIns="94213" bIns="47094"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3</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9089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848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16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253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731082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pPr marL="647824" lvl="1" indent="-176679">
              <a:buFontTx/>
              <a:buChar char="-"/>
            </a:pPr>
            <a:endParaRPr lang="en-US" baseline="0" dirty="0"/>
          </a:p>
          <a:p>
            <a:pPr marL="647824" lvl="1" indent="-176679">
              <a:buFontTx/>
              <a:buChar char="-"/>
            </a:pPr>
            <a:endParaRPr lang="en-US" baseline="0" dirty="0"/>
          </a:p>
        </p:txBody>
      </p:sp>
    </p:spTree>
    <p:extLst>
      <p:ext uri="{BB962C8B-B14F-4D97-AF65-F5344CB8AC3E}">
        <p14:creationId xmlns:p14="http://schemas.microsoft.com/office/powerpoint/2010/main" val="346263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aseline="0" dirty="0">
                <a:ea typeface="MS PGothic" charset="-128"/>
                <a:cs typeface="ＭＳ Ｐゴシック" charset="-128"/>
              </a:rPr>
              <a:t> </a:t>
            </a:r>
          </a:p>
          <a:p>
            <a:endParaRPr lang="en-US" baseline="0" dirty="0">
              <a:ea typeface="MS PGothic" charset="-128"/>
              <a:cs typeface="ＭＳ Ｐゴシック" charset="-128"/>
            </a:endParaRPr>
          </a:p>
          <a:p>
            <a:endParaRPr lang="en-US" baseline="0" dirty="0">
              <a:ea typeface="MS PGothic" charset="-128"/>
              <a:cs typeface="ＭＳ Ｐゴシック" charset="-128"/>
            </a:endParaRPr>
          </a:p>
          <a:p>
            <a:endParaRPr lang="en-US" altLang="en-US" baseline="0" dirty="0">
              <a:ea typeface="MS PGothic" charset="-128"/>
              <a:cs typeface="ＭＳ Ｐゴシック" charset="-128"/>
            </a:endParaRPr>
          </a:p>
          <a:p>
            <a:endParaRPr lang="en-US" altLang="en-US" baseline="0" dirty="0">
              <a:ea typeface="MS PGothic" charset="-128"/>
              <a:cs typeface="ＭＳ Ｐゴシック" charset="-128"/>
            </a:endParaRPr>
          </a:p>
          <a:p>
            <a:endParaRPr lang="en-US" altLang="en-US" dirty="0">
              <a:ea typeface="MS PGothic" charset="-128"/>
              <a:cs typeface="ＭＳ Ｐゴシック" charset="-128"/>
            </a:endParaRPr>
          </a:p>
          <a:p>
            <a:endParaRPr lang="en-US" altLang="en-US" dirty="0">
              <a:ea typeface="MS PGothic" charset="-128"/>
              <a:cs typeface="ＭＳ Ｐゴシック" charset="-128"/>
            </a:endParaRPr>
          </a:p>
          <a:p>
            <a:r>
              <a:rPr lang="en-US" altLang="en-US" dirty="0">
                <a:ea typeface="MS PGothic" charset="-128"/>
                <a:cs typeface="ＭＳ Ｐゴシック" charset="-128"/>
              </a:rPr>
              <a:t>convener – what does it take to be a convener – neutral broker, interested in the success of the industry, the workers and the workforce system.  A champion for all parties.  </a:t>
            </a:r>
          </a:p>
          <a:p>
            <a:endParaRPr lang="en-US" altLang="en-US" dirty="0">
              <a:ea typeface="MS PGothic" charset="-128"/>
              <a:cs typeface="ＭＳ Ｐゴシック" charset="-128"/>
            </a:endParaRPr>
          </a:p>
          <a:p>
            <a:r>
              <a:rPr lang="en-US" altLang="en-US" dirty="0">
                <a:ea typeface="MS PGothic" charset="-128"/>
                <a:cs typeface="ＭＳ Ｐゴシック" charset="-128"/>
              </a:rPr>
              <a:t>One job – to create a space where information can be gathered in a more organized and effective manner so that actionable steps result.</a:t>
            </a:r>
          </a:p>
          <a:p>
            <a:endParaRPr lang="en-US" baseline="0" dirty="0"/>
          </a:p>
          <a:p>
            <a:endParaRPr lang="en-US" baseline="0" dirty="0">
              <a:ea typeface="MS PGothic" charset="-128"/>
              <a:cs typeface="ＭＳ Ｐゴシック" charset="-128"/>
            </a:endParaRPr>
          </a:p>
          <a:p>
            <a:endParaRPr lang="en-US" baseline="0" dirty="0"/>
          </a:p>
        </p:txBody>
      </p:sp>
    </p:spTree>
    <p:extLst>
      <p:ext uri="{BB962C8B-B14F-4D97-AF65-F5344CB8AC3E}">
        <p14:creationId xmlns:p14="http://schemas.microsoft.com/office/powerpoint/2010/main" val="1959646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altLang="en-US" dirty="0">
              <a:ea typeface="MS PGothic" charset="-128"/>
              <a:cs typeface="ＭＳ Ｐゴシック" charset="-128"/>
            </a:endParaRPr>
          </a:p>
        </p:txBody>
      </p:sp>
    </p:spTree>
    <p:extLst>
      <p:ext uri="{BB962C8B-B14F-4D97-AF65-F5344CB8AC3E}">
        <p14:creationId xmlns:p14="http://schemas.microsoft.com/office/powerpoint/2010/main" val="1743220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9293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of the impact. </a:t>
            </a:r>
          </a:p>
          <a:p>
            <a:endParaRPr lang="en-US" b="1" dirty="0"/>
          </a:p>
          <a:p>
            <a:endParaRPr lang="en-US" altLang="en-US" dirty="0">
              <a:ea typeface="MS PGothic" charset="-128"/>
              <a:cs typeface="ＭＳ Ｐゴシック" charset="-128"/>
            </a:endParaRPr>
          </a:p>
          <a:p>
            <a:pPr marL="176679" indent="-176679">
              <a:buFontTx/>
              <a:buChar char="-"/>
            </a:pPr>
            <a:r>
              <a:rPr lang="en-US" altLang="en-US" dirty="0">
                <a:ea typeface="MS PGothic" charset="-128"/>
                <a:cs typeface="ＭＳ Ｐゴシック" charset="-128"/>
              </a:rPr>
              <a:t>Across</a:t>
            </a:r>
            <a:r>
              <a:rPr lang="en-US" altLang="en-US" baseline="0" dirty="0">
                <a:ea typeface="MS PGothic" charset="-128"/>
                <a:cs typeface="ＭＳ Ｐゴシック" charset="-128"/>
              </a:rPr>
              <a:t> the nation there is recognition across workforce, economic development, and education that we must do more with less. </a:t>
            </a:r>
          </a:p>
          <a:p>
            <a:pPr marL="176679" indent="-176679">
              <a:buFontTx/>
              <a:buChar char="-"/>
            </a:pPr>
            <a:endParaRPr lang="en-US" altLang="en-US" baseline="0" dirty="0">
              <a:ea typeface="MS PGothic" charset="-128"/>
              <a:cs typeface="ＭＳ Ｐゴシック" charset="-128"/>
            </a:endParaRPr>
          </a:p>
          <a:p>
            <a:pPr marL="176679" indent="-176679">
              <a:buFontTx/>
              <a:buChar char="-"/>
            </a:pPr>
            <a:r>
              <a:rPr lang="en-US" altLang="en-US" baseline="0" dirty="0">
                <a:ea typeface="MS PGothic" charset="-128"/>
                <a:cs typeface="ＭＳ Ｐゴシック" charset="-128"/>
              </a:rPr>
              <a:t>Proven effective. </a:t>
            </a:r>
          </a:p>
          <a:p>
            <a:pPr marL="176679" indent="-176679" defTabSz="942289">
              <a:buFontTx/>
              <a:buChar char="-"/>
              <a:defRPr/>
            </a:pPr>
            <a:r>
              <a:rPr lang="en-US" altLang="en-US" dirty="0">
                <a:ea typeface="MS PGothic" charset="-128"/>
                <a:cs typeface="ＭＳ Ｐゴシック" charset="-128"/>
              </a:rPr>
              <a:t>A new way of doing business – next</a:t>
            </a:r>
            <a:r>
              <a:rPr lang="en-US" altLang="en-US" baseline="0" dirty="0">
                <a:ea typeface="MS PGothic" charset="-128"/>
                <a:cs typeface="ＭＳ Ｐゴシック" charset="-128"/>
              </a:rPr>
              <a:t> gen </a:t>
            </a:r>
            <a:r>
              <a:rPr lang="en-US" altLang="en-US" dirty="0">
                <a:ea typeface="MS PGothic" charset="-128"/>
                <a:cs typeface="ＭＳ Ｐゴシック" charset="-128"/>
              </a:rPr>
              <a:t>sector partnership</a:t>
            </a:r>
            <a:endParaRPr lang="en-US" altLang="en-US" baseline="0" dirty="0">
              <a:ea typeface="MS PGothic" charset="-128"/>
              <a:cs typeface="ＭＳ Ｐゴシック" charset="-128"/>
            </a:endParaRPr>
          </a:p>
          <a:p>
            <a:pPr marL="176679" indent="-176679">
              <a:buFontTx/>
              <a:buChar char="-"/>
            </a:pPr>
            <a:r>
              <a:rPr lang="en-US" altLang="en-US" baseline="0" dirty="0">
                <a:ea typeface="MS PGothic" charset="-128"/>
                <a:cs typeface="ＭＳ Ｐゴシック" charset="-128"/>
              </a:rPr>
              <a:t>Example from one state with 21 active partnerships across the state</a:t>
            </a:r>
          </a:p>
          <a:p>
            <a:endParaRPr lang="en-US" b="1" dirty="0"/>
          </a:p>
          <a:p>
            <a:endParaRPr lang="en-US" b="1" dirty="0"/>
          </a:p>
          <a:p>
            <a:r>
              <a:rPr lang="en-US" b="1" dirty="0"/>
              <a:t>Impact on Businesses</a:t>
            </a:r>
          </a:p>
          <a:p>
            <a:r>
              <a:rPr lang="en-US" dirty="0"/>
              <a:t>82% of sector partnerships have businesses that have developed new or enhanced ideas for new products and/or markets as a result of their participation in the partnership.</a:t>
            </a:r>
          </a:p>
          <a:p>
            <a:endParaRPr lang="en-US" dirty="0"/>
          </a:p>
          <a:p>
            <a:r>
              <a:rPr lang="en-US" dirty="0"/>
              <a:t>91% of sector partnerships have businesses that have found support in finding employees with the skills and experiences their business needs as a result of their participation in the partnership.</a:t>
            </a:r>
          </a:p>
          <a:p>
            <a:r>
              <a:rPr lang="en-US" dirty="0"/>
              <a:t> </a:t>
            </a:r>
          </a:p>
          <a:p>
            <a:r>
              <a:rPr lang="en-US" dirty="0"/>
              <a:t>82% of sector partnerships have businesses that have developed new recruitment practices* as a result of their participation in the partnership</a:t>
            </a:r>
          </a:p>
          <a:p>
            <a:endParaRPr lang="en-US" dirty="0"/>
          </a:p>
          <a:p>
            <a:r>
              <a:rPr lang="en-US" b="1" dirty="0"/>
              <a:t>Impact on Jobseekers and Students </a:t>
            </a:r>
          </a:p>
          <a:p>
            <a:r>
              <a:rPr lang="en-US" dirty="0"/>
              <a:t>71% of partnerships increased student/jobseeker awareness of training/education programs.</a:t>
            </a:r>
          </a:p>
          <a:p>
            <a:endParaRPr lang="en-US" dirty="0"/>
          </a:p>
          <a:p>
            <a:r>
              <a:rPr lang="en-US" dirty="0"/>
              <a:t>62% of partnerships experienced increased program alignment across secondary, post-secondary, and/or workforce programming.</a:t>
            </a:r>
          </a:p>
          <a:p>
            <a:endParaRPr lang="en-US" dirty="0"/>
          </a:p>
          <a:p>
            <a:r>
              <a:rPr lang="en-US" dirty="0"/>
              <a:t>67% of partnerships enhanced existing or developed new training/education program(s).</a:t>
            </a:r>
          </a:p>
          <a:p>
            <a:endParaRPr lang="en-US" dirty="0"/>
          </a:p>
          <a:p>
            <a:endParaRPr lang="en-US" dirty="0"/>
          </a:p>
        </p:txBody>
      </p:sp>
      <p:sp>
        <p:nvSpPr>
          <p:cNvPr id="4" name="Slide Number Placeholder 3"/>
          <p:cNvSpPr>
            <a:spLocks noGrp="1"/>
          </p:cNvSpPr>
          <p:nvPr>
            <p:ph type="sldNum" sz="quarter" idx="10"/>
          </p:nvPr>
        </p:nvSpPr>
        <p:spPr>
          <a:xfrm>
            <a:off x="4023092" y="8917422"/>
            <a:ext cx="3077739" cy="469424"/>
          </a:xfrm>
          <a:prstGeom prst="rect">
            <a:avLst/>
          </a:prstGeom>
        </p:spPr>
        <p:txBody>
          <a:bodyPr/>
          <a:lstStyle/>
          <a:p>
            <a:fld id="{A42F20FB-048F-4621-A269-85D523CF5FE1}" type="slidenum">
              <a:rPr lang="en-US" smtClean="0"/>
              <a:pPr/>
              <a:t>21</a:t>
            </a:fld>
            <a:endParaRPr lang="en-US"/>
          </a:p>
        </p:txBody>
      </p:sp>
    </p:spTree>
    <p:extLst>
      <p:ext uri="{BB962C8B-B14F-4D97-AF65-F5344CB8AC3E}">
        <p14:creationId xmlns:p14="http://schemas.microsoft.com/office/powerpoint/2010/main" val="912518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500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err="1"/>
              <a:t>Francie</a:t>
            </a:r>
            <a:endParaRPr lang="en-US"/>
          </a:p>
          <a:p>
            <a:r>
              <a:rPr lang="en-US"/>
              <a:t>Replicable</a:t>
            </a:r>
            <a:r>
              <a:rPr lang="en-US" baseline="0"/>
              <a:t> process. Not mysterious. But, takes time! Develop relationships.</a:t>
            </a:r>
          </a:p>
          <a:p>
            <a:endParaRPr lang="en-US" baseline="0"/>
          </a:p>
        </p:txBody>
      </p:sp>
    </p:spTree>
    <p:extLst>
      <p:ext uri="{BB962C8B-B14F-4D97-AF65-F5344CB8AC3E}">
        <p14:creationId xmlns:p14="http://schemas.microsoft.com/office/powerpoint/2010/main" val="4243198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6F2762-04E2-9C42-B5C3-3B7D566CEE6D}" type="slidenum">
              <a:rPr lang="en-US" smtClean="0"/>
              <a:t>28</a:t>
            </a:fld>
            <a:endParaRPr lang="en-US"/>
          </a:p>
        </p:txBody>
      </p:sp>
    </p:spTree>
    <p:extLst>
      <p:ext uri="{BB962C8B-B14F-4D97-AF65-F5344CB8AC3E}">
        <p14:creationId xmlns:p14="http://schemas.microsoft.com/office/powerpoint/2010/main" val="2284023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err="1"/>
              <a:t>Francie</a:t>
            </a:r>
            <a:endParaRPr lang="en-US"/>
          </a:p>
          <a:p>
            <a:r>
              <a:rPr lang="en-US"/>
              <a:t>Replicable</a:t>
            </a:r>
            <a:r>
              <a:rPr lang="en-US" baseline="0"/>
              <a:t> process. Not mysterious. But, takes time! Develop relationships.</a:t>
            </a:r>
          </a:p>
          <a:p>
            <a:endParaRPr lang="en-US" baseline="0"/>
          </a:p>
        </p:txBody>
      </p:sp>
    </p:spTree>
    <p:extLst>
      <p:ext uri="{BB962C8B-B14F-4D97-AF65-F5344CB8AC3E}">
        <p14:creationId xmlns:p14="http://schemas.microsoft.com/office/powerpoint/2010/main" val="3956378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err="1"/>
              <a:t>Francie</a:t>
            </a:r>
            <a:endParaRPr lang="en-US"/>
          </a:p>
        </p:txBody>
      </p:sp>
    </p:spTree>
    <p:extLst>
      <p:ext uri="{BB962C8B-B14F-4D97-AF65-F5344CB8AC3E}">
        <p14:creationId xmlns:p14="http://schemas.microsoft.com/office/powerpoint/2010/main" val="1181976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err="1"/>
              <a:t>Francie</a:t>
            </a:r>
            <a:endParaRPr lang="en-US"/>
          </a:p>
        </p:txBody>
      </p:sp>
    </p:spTree>
    <p:extLst>
      <p:ext uri="{BB962C8B-B14F-4D97-AF65-F5344CB8AC3E}">
        <p14:creationId xmlns:p14="http://schemas.microsoft.com/office/powerpoint/2010/main" val="15936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err="1"/>
              <a:t>Francie</a:t>
            </a:r>
            <a:endParaRPr lang="en-US"/>
          </a:p>
        </p:txBody>
      </p:sp>
    </p:spTree>
    <p:extLst>
      <p:ext uri="{BB962C8B-B14F-4D97-AF65-F5344CB8AC3E}">
        <p14:creationId xmlns:p14="http://schemas.microsoft.com/office/powerpoint/2010/main" val="96371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err="1"/>
              <a:t>Francie</a:t>
            </a:r>
            <a:endParaRPr lang="en-US"/>
          </a:p>
        </p:txBody>
      </p:sp>
    </p:spTree>
    <p:extLst>
      <p:ext uri="{BB962C8B-B14F-4D97-AF65-F5344CB8AC3E}">
        <p14:creationId xmlns:p14="http://schemas.microsoft.com/office/powerpoint/2010/main" val="1051069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a:t>Francie</a:t>
            </a:r>
            <a:r>
              <a:rPr lang="en-US" baseline="0"/>
              <a:t> </a:t>
            </a:r>
            <a:endParaRPr lang="en-US"/>
          </a:p>
        </p:txBody>
      </p:sp>
    </p:spTree>
    <p:extLst>
      <p:ext uri="{BB962C8B-B14F-4D97-AF65-F5344CB8AC3E}">
        <p14:creationId xmlns:p14="http://schemas.microsoft.com/office/powerpoint/2010/main" val="486859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a:t>Francie</a:t>
            </a:r>
            <a:r>
              <a:rPr lang="en-US" baseline="0"/>
              <a:t> </a:t>
            </a:r>
            <a:endParaRPr lang="en-US"/>
          </a:p>
        </p:txBody>
      </p:sp>
    </p:spTree>
    <p:extLst>
      <p:ext uri="{BB962C8B-B14F-4D97-AF65-F5344CB8AC3E}">
        <p14:creationId xmlns:p14="http://schemas.microsoft.com/office/powerpoint/2010/main" val="3210720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1:32-1:40</a:t>
            </a:r>
          </a:p>
          <a:p>
            <a:pPr lvl="0"/>
            <a:r>
              <a:rPr lang="en-US" dirty="0"/>
              <a:t>These look different in every region across the country but there is a discipline to this process.</a:t>
            </a:r>
          </a:p>
          <a:p>
            <a:pPr lvl="0"/>
            <a:r>
              <a:rPr lang="en-US" dirty="0"/>
              <a:t>Walk through step-by-step, 2 minutes each, focusing on building regional support team (don’t do this alone); Choosing industry of focus (remember why you’re doing this </a:t>
            </a:r>
            <a:r>
              <a:rPr lang="mr-IN" dirty="0"/>
              <a:t>–</a:t>
            </a:r>
            <a:r>
              <a:rPr lang="en-US" dirty="0"/>
              <a:t> jobs and getting people into jobs); preparing to launch; and launching. </a:t>
            </a:r>
          </a:p>
          <a:p>
            <a:pPr lvl="0"/>
            <a:r>
              <a:rPr lang="en-US" dirty="0"/>
              <a:t>Plug next webinar “the after party” as a chance to go deeper into what happens after the launch</a:t>
            </a:r>
          </a:p>
          <a:p>
            <a:endParaRPr lang="en-US" dirty="0"/>
          </a:p>
        </p:txBody>
      </p:sp>
      <p:sp>
        <p:nvSpPr>
          <p:cNvPr id="4" name="Slide Number Placeholder 3"/>
          <p:cNvSpPr>
            <a:spLocks noGrp="1"/>
          </p:cNvSpPr>
          <p:nvPr>
            <p:ph type="sldNum" sz="quarter" idx="10"/>
          </p:nvPr>
        </p:nvSpPr>
        <p:spPr/>
        <p:txBody>
          <a:bodyPr/>
          <a:lstStyle/>
          <a:p>
            <a:fld id="{F56F2762-04E2-9C42-B5C3-3B7D566CEE6D}" type="slidenum">
              <a:rPr lang="en-US" smtClean="0"/>
              <a:t>51</a:t>
            </a:fld>
            <a:endParaRPr lang="en-US"/>
          </a:p>
        </p:txBody>
      </p:sp>
    </p:spTree>
    <p:extLst>
      <p:ext uri="{BB962C8B-B14F-4D97-AF65-F5344CB8AC3E}">
        <p14:creationId xmlns:p14="http://schemas.microsoft.com/office/powerpoint/2010/main" val="3238862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438275" y="1173163"/>
            <a:ext cx="4225925"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710248" y="4518204"/>
            <a:ext cx="5681979" cy="3696712"/>
          </a:xfrm>
          <a:prstGeom prst="rect">
            <a:avLst/>
          </a:prstGeom>
          <a:noFill/>
          <a:ln>
            <a:noFill/>
          </a:ln>
        </p:spPr>
        <p:txBody>
          <a:bodyPr lIns="94213" tIns="47094" rIns="94213" bIns="47094" anchor="t" anchorCtr="0">
            <a:noAutofit/>
          </a:bodyPr>
          <a:lstStyle/>
          <a:p>
            <a:pPr>
              <a:buSzPct val="25000"/>
            </a:pPr>
            <a:r>
              <a:rPr lang="en-US"/>
              <a:t>John</a:t>
            </a:r>
          </a:p>
          <a:p>
            <a:pPr>
              <a:buSzPct val="25000"/>
            </a:pPr>
            <a:r>
              <a:rPr lang="en-US"/>
              <a:t>2:29-2:30</a:t>
            </a:r>
          </a:p>
          <a:p>
            <a:pPr>
              <a:buSzPct val="25000"/>
            </a:pPr>
            <a:r>
              <a:rPr lang="en-US"/>
              <a:t>A big thank you to all of you for taking the time today to learn more about next generation sector partnerships--and specifically how to navigate the After Party.  It is for you the practitioners that we have created this national community of practice.  So, stay connected, help each other, use the tools, and let us know how we can make these experiences better and better in the future. </a:t>
            </a:r>
          </a:p>
        </p:txBody>
      </p:sp>
      <p:sp>
        <p:nvSpPr>
          <p:cNvPr id="268" name="Shape 268"/>
          <p:cNvSpPr txBox="1">
            <a:spLocks noGrp="1"/>
          </p:cNvSpPr>
          <p:nvPr>
            <p:ph type="sldNum" idx="12"/>
          </p:nvPr>
        </p:nvSpPr>
        <p:spPr>
          <a:xfrm>
            <a:off x="4023092" y="8917422"/>
            <a:ext cx="3077738" cy="471052"/>
          </a:xfrm>
          <a:prstGeom prst="rect">
            <a:avLst/>
          </a:prstGeom>
          <a:noFill/>
          <a:ln>
            <a:noFill/>
          </a:ln>
        </p:spPr>
        <p:txBody>
          <a:bodyPr lIns="94213" tIns="47094" rIns="94213" bIns="47094"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52</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3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 </a:t>
            </a:r>
            <a:r>
              <a:rPr lang="mr-IN" dirty="0"/>
              <a:t>–</a:t>
            </a:r>
            <a:r>
              <a:rPr lang="en-US" dirty="0"/>
              <a:t> slides 3-12 (12 minutes)</a:t>
            </a:r>
          </a:p>
          <a:p>
            <a:r>
              <a:rPr lang="en-US" dirty="0"/>
              <a:t>Video</a:t>
            </a:r>
            <a:r>
              <a:rPr lang="en-US" baseline="0" dirty="0"/>
              <a:t> </a:t>
            </a:r>
            <a:r>
              <a:rPr lang="mr-IN" baseline="0" dirty="0"/>
              <a:t>–</a:t>
            </a:r>
            <a:r>
              <a:rPr lang="en-US" baseline="0" dirty="0"/>
              <a:t> 4 minutes</a:t>
            </a:r>
          </a:p>
          <a:p>
            <a:r>
              <a:rPr lang="en-US" baseline="0" dirty="0"/>
              <a:t>Agnes </a:t>
            </a:r>
            <a:r>
              <a:rPr lang="mr-IN" baseline="0" dirty="0"/>
              <a:t>–</a:t>
            </a:r>
            <a:r>
              <a:rPr lang="en-US" baseline="0" dirty="0"/>
              <a:t> Slides 14-20 (15 minutes)</a:t>
            </a:r>
          </a:p>
          <a:p>
            <a:r>
              <a:rPr lang="en-US" baseline="0" dirty="0"/>
              <a:t>John </a:t>
            </a:r>
            <a:r>
              <a:rPr lang="mr-IN" baseline="0" dirty="0"/>
              <a:t>–</a:t>
            </a:r>
            <a:r>
              <a:rPr lang="en-US" baseline="0" dirty="0"/>
              <a:t> Slides 21-22 as re-cap (8 minutes)</a:t>
            </a:r>
          </a:p>
          <a:p>
            <a:r>
              <a:rPr lang="en-US" baseline="0" dirty="0"/>
              <a:t>Lindsey </a:t>
            </a:r>
            <a:r>
              <a:rPr lang="mr-IN" baseline="0" dirty="0"/>
              <a:t>–</a:t>
            </a:r>
            <a:r>
              <a:rPr lang="en-US" baseline="0" dirty="0"/>
              <a:t> slides 23-27 big picture (3-4 minutes)</a:t>
            </a:r>
            <a:endParaRPr lang="en-US" dirty="0"/>
          </a:p>
        </p:txBody>
      </p:sp>
      <p:sp>
        <p:nvSpPr>
          <p:cNvPr id="4" name="Slide Number Placeholder 3"/>
          <p:cNvSpPr>
            <a:spLocks noGrp="1"/>
          </p:cNvSpPr>
          <p:nvPr>
            <p:ph type="sldNum" sz="quarter" idx="10"/>
          </p:nvPr>
        </p:nvSpPr>
        <p:spPr/>
        <p:txBody>
          <a:bodyPr/>
          <a:lstStyle/>
          <a:p>
            <a:fld id="{F56F2762-04E2-9C42-B5C3-3B7D566CEE6D}" type="slidenum">
              <a:rPr lang="en-US" smtClean="0"/>
              <a:t>5</a:t>
            </a:fld>
            <a:endParaRPr lang="en-US"/>
          </a:p>
        </p:txBody>
      </p:sp>
    </p:spTree>
    <p:extLst>
      <p:ext uri="{BB962C8B-B14F-4D97-AF65-F5344CB8AC3E}">
        <p14:creationId xmlns:p14="http://schemas.microsoft.com/office/powerpoint/2010/main" val="148471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a:xfrm>
            <a:off x="721757" y="4459526"/>
            <a:ext cx="5681980" cy="4224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MS PGothic" charset="-128"/>
              <a:cs typeface="ＭＳ Ｐゴシック" charset="-128"/>
            </a:endParaRPr>
          </a:p>
          <a:p>
            <a:endParaRPr lang="en-US" altLang="en-US" dirty="0">
              <a:ea typeface="MS PGothic" charset="-128"/>
              <a:cs typeface="ＭＳ Ｐゴシック" charset="-128"/>
            </a:endParaRPr>
          </a:p>
          <a:p>
            <a:endParaRPr lang="en-US" altLang="en-US" dirty="0">
              <a:ea typeface="MS PGothic" charset="-128"/>
              <a:cs typeface="ＭＳ Ｐゴシック" charset="-128"/>
            </a:endParaRPr>
          </a:p>
          <a:p>
            <a:endParaRPr lang="en-US" altLang="en-US" b="1" dirty="0">
              <a:ea typeface="MS PGothic" charset="-128"/>
              <a:cs typeface="ＭＳ Ｐゴシック"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65610" indent="-294465">
              <a:defRPr>
                <a:solidFill>
                  <a:schemeClr val="tx1"/>
                </a:solidFill>
                <a:latin typeface="Calibri" charset="0"/>
              </a:defRPr>
            </a:lvl2pPr>
            <a:lvl3pPr marL="1177862" indent="-235572">
              <a:defRPr>
                <a:solidFill>
                  <a:schemeClr val="tx1"/>
                </a:solidFill>
                <a:latin typeface="Calibri" charset="0"/>
              </a:defRPr>
            </a:lvl3pPr>
            <a:lvl4pPr marL="1649006" indent="-235572">
              <a:defRPr>
                <a:solidFill>
                  <a:schemeClr val="tx1"/>
                </a:solidFill>
                <a:latin typeface="Calibri" charset="0"/>
              </a:defRPr>
            </a:lvl4pPr>
            <a:lvl5pPr marL="2120151" indent="-235572">
              <a:defRPr>
                <a:solidFill>
                  <a:schemeClr val="tx1"/>
                </a:solidFill>
                <a:latin typeface="Calibri" charset="0"/>
              </a:defRPr>
            </a:lvl5pPr>
            <a:lvl6pPr marL="2591295" indent="-235572" defTabSz="471145" eaLnBrk="0" fontAlgn="base" hangingPunct="0">
              <a:spcBef>
                <a:spcPct val="0"/>
              </a:spcBef>
              <a:spcAft>
                <a:spcPct val="0"/>
              </a:spcAft>
              <a:defRPr>
                <a:solidFill>
                  <a:schemeClr val="tx1"/>
                </a:solidFill>
                <a:latin typeface="Calibri" charset="0"/>
              </a:defRPr>
            </a:lvl6pPr>
            <a:lvl7pPr marL="3062440" indent="-235572" defTabSz="471145" eaLnBrk="0" fontAlgn="base" hangingPunct="0">
              <a:spcBef>
                <a:spcPct val="0"/>
              </a:spcBef>
              <a:spcAft>
                <a:spcPct val="0"/>
              </a:spcAft>
              <a:defRPr>
                <a:solidFill>
                  <a:schemeClr val="tx1"/>
                </a:solidFill>
                <a:latin typeface="Calibri" charset="0"/>
              </a:defRPr>
            </a:lvl7pPr>
            <a:lvl8pPr marL="3533585" indent="-235572" defTabSz="471145" eaLnBrk="0" fontAlgn="base" hangingPunct="0">
              <a:spcBef>
                <a:spcPct val="0"/>
              </a:spcBef>
              <a:spcAft>
                <a:spcPct val="0"/>
              </a:spcAft>
              <a:defRPr>
                <a:solidFill>
                  <a:schemeClr val="tx1"/>
                </a:solidFill>
                <a:latin typeface="Calibri" charset="0"/>
              </a:defRPr>
            </a:lvl8pPr>
            <a:lvl9pPr marL="4004729" indent="-235572" defTabSz="471145"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76DFFFF-4763-0041-A0F4-0934D8D77908}" type="slidenum">
              <a:rPr lang="en-US" altLang="en-US">
                <a:ea typeface="MS PGothic" charset="-128"/>
              </a:rPr>
              <a:pPr fontAlgn="base">
                <a:spcBef>
                  <a:spcPct val="0"/>
                </a:spcBef>
                <a:spcAft>
                  <a:spcPct val="0"/>
                </a:spcAft>
              </a:pPr>
              <a:t>6</a:t>
            </a:fld>
            <a:endParaRPr lang="en-US" altLang="en-US">
              <a:ea typeface="MS PGothic" charset="-128"/>
            </a:endParaRPr>
          </a:p>
        </p:txBody>
      </p:sp>
    </p:spTree>
    <p:extLst>
      <p:ext uri="{BB962C8B-B14F-4D97-AF65-F5344CB8AC3E}">
        <p14:creationId xmlns:p14="http://schemas.microsoft.com/office/powerpoint/2010/main" val="239814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853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068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366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a:xfrm>
            <a:off x="721757" y="4459526"/>
            <a:ext cx="5681980" cy="4224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MS PGothic" charset="-128"/>
              <a:cs typeface="ＭＳ Ｐゴシック" charset="-128"/>
            </a:endParaRPr>
          </a:p>
          <a:p>
            <a:endParaRPr lang="en-US" altLang="en-US" dirty="0">
              <a:ea typeface="MS PGothic" charset="-128"/>
              <a:cs typeface="ＭＳ Ｐゴシック" charset="-128"/>
            </a:endParaRPr>
          </a:p>
          <a:p>
            <a:endParaRPr lang="en-US" altLang="en-US" dirty="0">
              <a:ea typeface="MS PGothic" charset="-128"/>
              <a:cs typeface="ＭＳ Ｐゴシック" charset="-128"/>
            </a:endParaRPr>
          </a:p>
          <a:p>
            <a:endParaRPr lang="en-US" altLang="en-US" b="1" dirty="0">
              <a:ea typeface="MS PGothic" charset="-128"/>
              <a:cs typeface="ＭＳ Ｐゴシック"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65610" indent="-294465">
              <a:defRPr>
                <a:solidFill>
                  <a:schemeClr val="tx1"/>
                </a:solidFill>
                <a:latin typeface="Calibri" charset="0"/>
              </a:defRPr>
            </a:lvl2pPr>
            <a:lvl3pPr marL="1177862" indent="-235572">
              <a:defRPr>
                <a:solidFill>
                  <a:schemeClr val="tx1"/>
                </a:solidFill>
                <a:latin typeface="Calibri" charset="0"/>
              </a:defRPr>
            </a:lvl3pPr>
            <a:lvl4pPr marL="1649006" indent="-235572">
              <a:defRPr>
                <a:solidFill>
                  <a:schemeClr val="tx1"/>
                </a:solidFill>
                <a:latin typeface="Calibri" charset="0"/>
              </a:defRPr>
            </a:lvl4pPr>
            <a:lvl5pPr marL="2120151" indent="-235572">
              <a:defRPr>
                <a:solidFill>
                  <a:schemeClr val="tx1"/>
                </a:solidFill>
                <a:latin typeface="Calibri" charset="0"/>
              </a:defRPr>
            </a:lvl5pPr>
            <a:lvl6pPr marL="2591295" indent="-235572" defTabSz="471145" eaLnBrk="0" fontAlgn="base" hangingPunct="0">
              <a:spcBef>
                <a:spcPct val="0"/>
              </a:spcBef>
              <a:spcAft>
                <a:spcPct val="0"/>
              </a:spcAft>
              <a:defRPr>
                <a:solidFill>
                  <a:schemeClr val="tx1"/>
                </a:solidFill>
                <a:latin typeface="Calibri" charset="0"/>
              </a:defRPr>
            </a:lvl6pPr>
            <a:lvl7pPr marL="3062440" indent="-235572" defTabSz="471145" eaLnBrk="0" fontAlgn="base" hangingPunct="0">
              <a:spcBef>
                <a:spcPct val="0"/>
              </a:spcBef>
              <a:spcAft>
                <a:spcPct val="0"/>
              </a:spcAft>
              <a:defRPr>
                <a:solidFill>
                  <a:schemeClr val="tx1"/>
                </a:solidFill>
                <a:latin typeface="Calibri" charset="0"/>
              </a:defRPr>
            </a:lvl7pPr>
            <a:lvl8pPr marL="3533585" indent="-235572" defTabSz="471145" eaLnBrk="0" fontAlgn="base" hangingPunct="0">
              <a:spcBef>
                <a:spcPct val="0"/>
              </a:spcBef>
              <a:spcAft>
                <a:spcPct val="0"/>
              </a:spcAft>
              <a:defRPr>
                <a:solidFill>
                  <a:schemeClr val="tx1"/>
                </a:solidFill>
                <a:latin typeface="Calibri" charset="0"/>
              </a:defRPr>
            </a:lvl8pPr>
            <a:lvl9pPr marL="4004729" indent="-235572" defTabSz="471145"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76DFFFF-4763-0041-A0F4-0934D8D77908}" type="slidenum">
              <a:rPr lang="en-US" altLang="en-US">
                <a:ea typeface="MS PGothic" charset="-128"/>
              </a:rPr>
              <a:pPr fontAlgn="base">
                <a:spcBef>
                  <a:spcPct val="0"/>
                </a:spcBef>
                <a:spcAft>
                  <a:spcPct val="0"/>
                </a:spcAft>
              </a:pPr>
              <a:t>11</a:t>
            </a:fld>
            <a:endParaRPr lang="en-US" altLang="en-US">
              <a:ea typeface="MS PGothic" charset="-128"/>
            </a:endParaRPr>
          </a:p>
        </p:txBody>
      </p:sp>
    </p:spTree>
    <p:extLst>
      <p:ext uri="{BB962C8B-B14F-4D97-AF65-F5344CB8AC3E}">
        <p14:creationId xmlns:p14="http://schemas.microsoft.com/office/powerpoint/2010/main" val="45496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alphaModFix/>
          </a:blip>
          <a:stretch>
            <a:fillRect/>
          </a:stretch>
        </p:blipFill>
        <p:spPr>
          <a:xfrm>
            <a:off x="1079124" y="630237"/>
            <a:ext cx="6926833" cy="4735140"/>
          </a:xfrm>
          <a:prstGeom prst="rect">
            <a:avLst/>
          </a:prstGeom>
        </p:spPr>
      </p:pic>
      <p:sp>
        <p:nvSpPr>
          <p:cNvPr id="8" name="Rectangle 7"/>
          <p:cNvSpPr/>
          <p:nvPr userDrawn="1"/>
        </p:nvSpPr>
        <p:spPr>
          <a:xfrm>
            <a:off x="1438835" y="2433918"/>
            <a:ext cx="6266330" cy="1062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95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19E617E-A674-A246-BB66-58D51DC8B097}" type="datetimeFigureOut">
              <a:rPr lang="en-US" smtClean="0"/>
              <a:t>1/9/2018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93B6C9D-9BFD-834B-9881-476535B4E31B}" type="slidenum">
              <a:rPr lang="en-US" smtClean="0"/>
              <a:t>‹#›</a:t>
            </a:fld>
            <a:endParaRPr lang="en-US"/>
          </a:p>
        </p:txBody>
      </p:sp>
    </p:spTree>
    <p:extLst>
      <p:ext uri="{BB962C8B-B14F-4D97-AF65-F5344CB8AC3E}">
        <p14:creationId xmlns:p14="http://schemas.microsoft.com/office/powerpoint/2010/main" val="113748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19E617E-A674-A246-BB66-58D51DC8B097}" type="datetimeFigureOut">
              <a:rPr lang="en-US" smtClean="0"/>
              <a:t>1/9/2018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93B6C9D-9BFD-834B-9881-476535B4E31B}" type="slidenum">
              <a:rPr lang="en-US" smtClean="0"/>
              <a:t>‹#›</a:t>
            </a:fld>
            <a:endParaRPr lang="en-US"/>
          </a:p>
        </p:txBody>
      </p:sp>
    </p:spTree>
    <p:extLst>
      <p:ext uri="{BB962C8B-B14F-4D97-AF65-F5344CB8AC3E}">
        <p14:creationId xmlns:p14="http://schemas.microsoft.com/office/powerpoint/2010/main" val="73711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9A4A88B-8FD0-4EDB-B459-B8373C0BF727}"/>
              </a:ext>
            </a:extLst>
          </p:cNvPr>
          <p:cNvSpPr>
            <a:spLocks noGrp="1"/>
          </p:cNvSpPr>
          <p:nvPr>
            <p:ph type="dt" sz="half" idx="10"/>
          </p:nvPr>
        </p:nvSpPr>
        <p:spPr/>
        <p:txBody>
          <a:bodyPr/>
          <a:lstStyle>
            <a:lvl1pPr>
              <a:defRPr/>
            </a:lvl1pPr>
          </a:lstStyle>
          <a:p>
            <a:pPr>
              <a:defRPr/>
            </a:pPr>
            <a:fld id="{31E07DAB-0AE2-4A9A-8894-A0C7BFBD58A6}" type="datetimeFigureOut">
              <a:rPr lang="en-US"/>
              <a:pPr>
                <a:defRPr/>
              </a:pPr>
              <a:t>1/9/2018</a:t>
            </a:fld>
            <a:endParaRPr lang="en-US"/>
          </a:p>
        </p:txBody>
      </p:sp>
      <p:sp>
        <p:nvSpPr>
          <p:cNvPr id="5" name="Footer Placeholder 4">
            <a:extLst>
              <a:ext uri="{FF2B5EF4-FFF2-40B4-BE49-F238E27FC236}">
                <a16:creationId xmlns:a16="http://schemas.microsoft.com/office/drawing/2014/main" id="{6D183133-598D-4168-A2EE-AA5423B2E3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3302F2-8852-4014-8FBF-044E50882AAB}"/>
              </a:ext>
            </a:extLst>
          </p:cNvPr>
          <p:cNvSpPr>
            <a:spLocks noGrp="1"/>
          </p:cNvSpPr>
          <p:nvPr>
            <p:ph type="sldNum" sz="quarter" idx="12"/>
          </p:nvPr>
        </p:nvSpPr>
        <p:spPr/>
        <p:txBody>
          <a:bodyPr/>
          <a:lstStyle>
            <a:lvl1pPr>
              <a:defRPr/>
            </a:lvl1pPr>
          </a:lstStyle>
          <a:p>
            <a:pPr>
              <a:defRPr/>
            </a:pPr>
            <a:fld id="{2E081232-1012-4B36-A592-678595AF76D1}" type="slidenum">
              <a:rPr lang="en-US" altLang="en-US"/>
              <a:pPr>
                <a:defRPr/>
              </a:pPr>
              <a:t>‹#›</a:t>
            </a:fld>
            <a:endParaRPr lang="en-US" altLang="en-US"/>
          </a:p>
        </p:txBody>
      </p:sp>
    </p:spTree>
    <p:extLst>
      <p:ext uri="{BB962C8B-B14F-4D97-AF65-F5344CB8AC3E}">
        <p14:creationId xmlns:p14="http://schemas.microsoft.com/office/powerpoint/2010/main" val="68466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19E617E-A674-A246-BB66-58D51DC8B097}" type="datetimeFigureOut">
              <a:rPr lang="en-US" smtClean="0"/>
              <a:t>1/9/2018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93B6C9D-9BFD-834B-9881-476535B4E31B}" type="slidenum">
              <a:rPr lang="en-US" smtClean="0"/>
              <a:t>‹#›</a:t>
            </a:fld>
            <a:endParaRPr lang="en-US"/>
          </a:p>
        </p:txBody>
      </p:sp>
    </p:spTree>
    <p:extLst>
      <p:ext uri="{BB962C8B-B14F-4D97-AF65-F5344CB8AC3E}">
        <p14:creationId xmlns:p14="http://schemas.microsoft.com/office/powerpoint/2010/main" val="108519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65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699"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099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69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45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45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925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19E617E-A674-A246-BB66-58D51DC8B097}" type="datetimeFigureOut">
              <a:rPr lang="en-US" smtClean="0"/>
              <a:t>1/9/2018</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93B6C9D-9BFD-834B-9881-476535B4E31B}" type="slidenum">
              <a:rPr lang="en-US" smtClean="0"/>
              <a:t>‹#›</a:t>
            </a:fld>
            <a:endParaRPr lang="en-US"/>
          </a:p>
        </p:txBody>
      </p:sp>
    </p:spTree>
    <p:extLst>
      <p:ext uri="{BB962C8B-B14F-4D97-AF65-F5344CB8AC3E}">
        <p14:creationId xmlns:p14="http://schemas.microsoft.com/office/powerpoint/2010/main" val="196443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19E617E-A674-A246-BB66-58D51DC8B097}" type="datetimeFigureOut">
              <a:rPr lang="en-US" smtClean="0"/>
              <a:t>1/9/2018</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93B6C9D-9BFD-834B-9881-476535B4E31B}" type="slidenum">
              <a:rPr lang="en-US" smtClean="0"/>
              <a:t>‹#›</a:t>
            </a:fld>
            <a:endParaRPr lang="en-US"/>
          </a:p>
        </p:txBody>
      </p:sp>
    </p:spTree>
    <p:extLst>
      <p:ext uri="{BB962C8B-B14F-4D97-AF65-F5344CB8AC3E}">
        <p14:creationId xmlns:p14="http://schemas.microsoft.com/office/powerpoint/2010/main" val="81227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19E617E-A674-A246-BB66-58D51DC8B097}" type="datetimeFigureOut">
              <a:rPr lang="en-US" smtClean="0"/>
              <a:t>1/9/2018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93B6C9D-9BFD-834B-9881-476535B4E31B}" type="slidenum">
              <a:rPr lang="en-US" smtClean="0"/>
              <a:t>‹#›</a:t>
            </a:fld>
            <a:endParaRPr lang="en-US"/>
          </a:p>
        </p:txBody>
      </p:sp>
    </p:spTree>
    <p:extLst>
      <p:ext uri="{BB962C8B-B14F-4D97-AF65-F5344CB8AC3E}">
        <p14:creationId xmlns:p14="http://schemas.microsoft.com/office/powerpoint/2010/main" val="41967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19E617E-A674-A246-BB66-58D51DC8B097}" type="datetimeFigureOut">
              <a:rPr lang="en-US" smtClean="0"/>
              <a:t>1/9/2018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93B6C9D-9BFD-834B-9881-476535B4E31B}" type="slidenum">
              <a:rPr lang="en-US" smtClean="0"/>
              <a:t>‹#›</a:t>
            </a:fld>
            <a:endParaRPr lang="en-US"/>
          </a:p>
        </p:txBody>
      </p:sp>
    </p:spTree>
    <p:extLst>
      <p:ext uri="{BB962C8B-B14F-4D97-AF65-F5344CB8AC3E}">
        <p14:creationId xmlns:p14="http://schemas.microsoft.com/office/powerpoint/2010/main" val="116242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9858" y="365126"/>
            <a:ext cx="6955491" cy="132556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59858" y="1825625"/>
            <a:ext cx="6955492" cy="41045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3794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bg2">
              <a:lumMod val="1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vimeo.com/20403693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956560"/>
            <a:ext cx="9144000" cy="2207450"/>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bg2">
                    <a:lumMod val="10000"/>
                  </a:schemeClr>
                </a:solidFill>
                <a:latin typeface="+mj-lt"/>
                <a:ea typeface="+mj-ea"/>
                <a:cs typeface="+mj-cs"/>
              </a:defRPr>
            </a:lvl1pPr>
          </a:lstStyle>
          <a:p>
            <a:pPr algn="ctr"/>
            <a:r>
              <a:rPr lang="en-US" b="1" dirty="0"/>
              <a:t>So How Do I Get Started?</a:t>
            </a:r>
          </a:p>
          <a:p>
            <a:pPr algn="ctr"/>
            <a:endParaRPr lang="en-US" dirty="0"/>
          </a:p>
          <a:p>
            <a:pPr algn="ctr"/>
            <a:r>
              <a:rPr lang="en-US" i="1" dirty="0"/>
              <a:t>Launching A Next Gen Sector Partnership </a:t>
            </a:r>
          </a:p>
          <a:p>
            <a:pPr algn="ctr"/>
            <a:r>
              <a:rPr lang="en-US" i="1" dirty="0"/>
              <a:t>Step-by-Step</a:t>
            </a:r>
            <a:br>
              <a:rPr lang="en-US" dirty="0"/>
            </a:br>
            <a:endParaRPr lang="en-US" dirty="0"/>
          </a:p>
        </p:txBody>
      </p:sp>
      <p:sp>
        <p:nvSpPr>
          <p:cNvPr id="3" name="Text Placeholder 2"/>
          <p:cNvSpPr txBox="1">
            <a:spLocks/>
          </p:cNvSpPr>
          <p:nvPr/>
        </p:nvSpPr>
        <p:spPr>
          <a:xfrm>
            <a:off x="623888" y="5112355"/>
            <a:ext cx="7886700" cy="5270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January 10, 2018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067" y="-18674"/>
            <a:ext cx="4352342" cy="2975234"/>
          </a:xfrm>
          <a:prstGeom prst="rect">
            <a:avLst/>
          </a:prstGeom>
        </p:spPr>
      </p:pic>
      <p:sp>
        <p:nvSpPr>
          <p:cNvPr id="5" name="TextBox 4"/>
          <p:cNvSpPr txBox="1"/>
          <p:nvPr/>
        </p:nvSpPr>
        <p:spPr>
          <a:xfrm>
            <a:off x="875348" y="5639406"/>
            <a:ext cx="7383780" cy="584775"/>
          </a:xfrm>
          <a:prstGeom prst="rect">
            <a:avLst/>
          </a:prstGeom>
          <a:noFill/>
        </p:spPr>
        <p:txBody>
          <a:bodyPr wrap="square" rtlCol="0">
            <a:spAutoFit/>
          </a:bodyPr>
          <a:lstStyle/>
          <a:p>
            <a:pPr algn="ctr"/>
            <a:r>
              <a:rPr lang="en-US" sz="3200" dirty="0" err="1">
                <a:solidFill>
                  <a:schemeClr val="accent6">
                    <a:lumMod val="75000"/>
                  </a:schemeClr>
                </a:solidFill>
              </a:rPr>
              <a:t>www.NextGenSectorPartnerships.com</a:t>
            </a:r>
            <a:endParaRPr lang="en-US" sz="3200" dirty="0"/>
          </a:p>
        </p:txBody>
      </p:sp>
    </p:spTree>
    <p:extLst>
      <p:ext uri="{BB962C8B-B14F-4D97-AF65-F5344CB8AC3E}">
        <p14:creationId xmlns:p14="http://schemas.microsoft.com/office/powerpoint/2010/main" val="1992241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22" y="385187"/>
            <a:ext cx="6955491" cy="1325563"/>
          </a:xfrm>
        </p:spPr>
        <p:txBody>
          <a:bodyPr>
            <a:normAutofit/>
          </a:bodyPr>
          <a:lstStyle/>
          <a:p>
            <a:r>
              <a:rPr lang="en-US" sz="4400" dirty="0">
                <a:solidFill>
                  <a:schemeClr val="tx1"/>
                </a:solidFill>
              </a:rPr>
              <a:t>THE PROBLEM</a:t>
            </a:r>
          </a:p>
        </p:txBody>
      </p:sp>
      <p:sp>
        <p:nvSpPr>
          <p:cNvPr id="3" name="Text Placeholder 2"/>
          <p:cNvSpPr>
            <a:spLocks noGrp="1"/>
          </p:cNvSpPr>
          <p:nvPr>
            <p:ph idx="1"/>
          </p:nvPr>
        </p:nvSpPr>
        <p:spPr>
          <a:xfrm>
            <a:off x="581891" y="1356449"/>
            <a:ext cx="7876309" cy="4104528"/>
          </a:xfrm>
        </p:spPr>
        <p:txBody>
          <a:bodyPr>
            <a:normAutofit/>
          </a:bodyPr>
          <a:lstStyle/>
          <a:p>
            <a:pPr>
              <a:buNone/>
            </a:pPr>
            <a:endParaRPr lang="en-US" sz="2400" dirty="0"/>
          </a:p>
          <a:p>
            <a:pPr lvl="1"/>
            <a:r>
              <a:rPr lang="en-US" dirty="0"/>
              <a:t>Collaboration is really hard </a:t>
            </a:r>
            <a:r>
              <a:rPr lang="mr-IN" dirty="0"/>
              <a:t>–</a:t>
            </a:r>
            <a:r>
              <a:rPr lang="en-US" dirty="0"/>
              <a:t> no one’s in charge, everyone’s busy</a:t>
            </a:r>
          </a:p>
          <a:p>
            <a:pPr lvl="1"/>
            <a:r>
              <a:rPr lang="en-US" dirty="0"/>
              <a:t>No Common Point of Accountability</a:t>
            </a:r>
          </a:p>
          <a:p>
            <a:pPr lvl="2"/>
            <a:r>
              <a:rPr lang="en-US" dirty="0"/>
              <a:t>Different missions, funding streams, performance metrics, etc. </a:t>
            </a:r>
          </a:p>
          <a:p>
            <a:pPr lvl="1"/>
            <a:r>
              <a:rPr lang="en-US" dirty="0"/>
              <a:t>Temporary Common Points of Accountability created via grants</a:t>
            </a:r>
          </a:p>
          <a:p>
            <a:pPr lvl="2"/>
            <a:r>
              <a:rPr lang="en-US" dirty="0" err="1"/>
              <a:t>E.g</a:t>
            </a:r>
            <a:r>
              <a:rPr lang="en-US" dirty="0"/>
              <a:t> temporary shared target population (Opportunity Youth, Vets, Low-income, STEM students, </a:t>
            </a:r>
            <a:r>
              <a:rPr lang="en-US" dirty="0" err="1"/>
              <a:t>etc</a:t>
            </a:r>
            <a:r>
              <a:rPr lang="en-US" dirty="0"/>
              <a:t>)</a:t>
            </a:r>
          </a:p>
          <a:p>
            <a:pPr lvl="1"/>
            <a:r>
              <a:rPr lang="en-US" dirty="0"/>
              <a:t>Everyone hearing same call-to-action: more, better, stronger partnerships with industry</a:t>
            </a:r>
          </a:p>
        </p:txBody>
      </p:sp>
      <p:sp>
        <p:nvSpPr>
          <p:cNvPr id="4" name="Title 1"/>
          <p:cNvSpPr txBox="1">
            <a:spLocks/>
          </p:cNvSpPr>
          <p:nvPr/>
        </p:nvSpPr>
        <p:spPr>
          <a:xfrm>
            <a:off x="3264408" y="5029200"/>
            <a:ext cx="6053328" cy="1304761"/>
          </a:xfrm>
          <a:prstGeom prst="rect">
            <a:avLst/>
          </a:prstGeom>
          <a:noFill/>
        </p:spPr>
        <p:txBody>
          <a:bodyPr vert="horz" lIns="91425" tIns="91425" rIns="91425" bIns="91425" rtlCol="0" anchor="b" anchorCtr="0">
            <a:normAutofit/>
          </a:bodyPr>
          <a:lstStyle>
            <a:lvl1pPr lvl="0" algn="l" defTabSz="914400" rtl="0" eaLnBrk="1" latinLnBrk="0" hangingPunct="1">
              <a:lnSpc>
                <a:spcPct val="90000"/>
              </a:lnSpc>
              <a:spcBef>
                <a:spcPts val="0"/>
              </a:spcBef>
              <a:buNone/>
              <a:defRPr sz="2800" kern="1200">
                <a:solidFill>
                  <a:schemeClr val="bg2">
                    <a:lumMod val="10000"/>
                  </a:schemeClr>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z="4400" dirty="0"/>
              <a:t>. . </a:t>
            </a:r>
            <a:r>
              <a:rPr lang="en-US" sz="4400"/>
              <a:t>. </a:t>
            </a:r>
            <a:r>
              <a:rPr lang="en-US" sz="4400" dirty="0"/>
              <a:t>AT WHAT </a:t>
            </a:r>
            <a:r>
              <a:rPr lang="en-US" sz="4400" dirty="0">
                <a:solidFill>
                  <a:schemeClr val="accent1">
                    <a:lumMod val="75000"/>
                  </a:schemeClr>
                </a:solidFill>
              </a:rPr>
              <a:t>RISK?</a:t>
            </a:r>
          </a:p>
        </p:txBody>
      </p:sp>
    </p:spTree>
    <p:extLst>
      <p:ext uri="{BB962C8B-B14F-4D97-AF65-F5344CB8AC3E}">
        <p14:creationId xmlns:p14="http://schemas.microsoft.com/office/powerpoint/2010/main" val="127415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456" y="310262"/>
            <a:ext cx="8295894" cy="1325563"/>
          </a:xfrm>
        </p:spPr>
        <p:txBody>
          <a:bodyPr/>
          <a:lstStyle/>
          <a:p>
            <a:r>
              <a:rPr lang="en-US" dirty="0">
                <a:solidFill>
                  <a:schemeClr val="tx1"/>
                </a:solidFill>
              </a:rPr>
              <a:t>UNINTENDED CONSEQUENCES</a:t>
            </a:r>
            <a:endParaRPr lang="en-US" altLang="en-US" b="1" dirty="0">
              <a:solidFill>
                <a:schemeClr val="tx1"/>
              </a:solidFill>
            </a:endParaRPr>
          </a:p>
        </p:txBody>
      </p:sp>
      <p:sp>
        <p:nvSpPr>
          <p:cNvPr id="17411" name="Content Placeholder 2"/>
          <p:cNvSpPr>
            <a:spLocks noGrp="1"/>
          </p:cNvSpPr>
          <p:nvPr>
            <p:ph idx="1"/>
          </p:nvPr>
        </p:nvSpPr>
        <p:spPr>
          <a:xfrm>
            <a:off x="519545" y="1635824"/>
            <a:ext cx="7538605" cy="4120739"/>
          </a:xfrm>
        </p:spPr>
        <p:txBody>
          <a:bodyPr rtlCol="0">
            <a:normAutofit fontScale="92500" lnSpcReduction="10000"/>
          </a:bodyPr>
          <a:lstStyle/>
          <a:p>
            <a:pPr marL="514350" indent="-514350" eaLnBrk="1" fontAlgn="auto" hangingPunct="1">
              <a:spcAft>
                <a:spcPts val="0"/>
              </a:spcAft>
              <a:buFont typeface="Calibri" panose="020F0502020204030204" pitchFamily="34" charset="0"/>
              <a:buAutoNum type="arabicPeriod"/>
              <a:defRPr/>
            </a:pPr>
            <a:r>
              <a:rPr lang="en-US" altLang="en-US" dirty="0"/>
              <a:t>Employer fatigue (or some missed altogether)</a:t>
            </a:r>
          </a:p>
          <a:p>
            <a:pPr marL="514350" indent="-514350" eaLnBrk="1" fontAlgn="auto" hangingPunct="1">
              <a:spcAft>
                <a:spcPts val="0"/>
              </a:spcAft>
              <a:buFont typeface="Calibri" panose="020F0502020204030204" pitchFamily="34" charset="0"/>
              <a:buAutoNum type="arabicPeriod"/>
              <a:defRPr/>
            </a:pPr>
            <a:r>
              <a:rPr lang="en-US" altLang="en-US" dirty="0"/>
              <a:t>No critical mass of employers = no integrity in how training programs are developed. </a:t>
            </a:r>
          </a:p>
          <a:p>
            <a:pPr marL="514350" indent="-514350" eaLnBrk="1" fontAlgn="auto" hangingPunct="1">
              <a:spcAft>
                <a:spcPts val="0"/>
              </a:spcAft>
              <a:buFont typeface="Calibri" panose="020F0502020204030204" pitchFamily="34" charset="0"/>
              <a:buAutoNum type="arabicPeriod"/>
              <a:defRPr/>
            </a:pPr>
            <a:r>
              <a:rPr lang="en-US" altLang="en-US" dirty="0"/>
              <a:t>Students/jobseekers don’t get the </a:t>
            </a:r>
            <a:r>
              <a:rPr lang="en-US" altLang="en-US" i="1" dirty="0"/>
              <a:t>right </a:t>
            </a:r>
            <a:r>
              <a:rPr lang="en-US" altLang="en-US" dirty="0"/>
              <a:t>education at the </a:t>
            </a:r>
            <a:r>
              <a:rPr lang="en-US" altLang="en-US" i="1" dirty="0"/>
              <a:t>right </a:t>
            </a:r>
            <a:r>
              <a:rPr lang="en-US" altLang="en-US" dirty="0"/>
              <a:t>time. </a:t>
            </a:r>
            <a:r>
              <a:rPr lang="en-US" altLang="en-US" i="1" dirty="0"/>
              <a:t>Think about student perspective.</a:t>
            </a:r>
          </a:p>
          <a:p>
            <a:pPr marL="914400" lvl="1" indent="-514350" eaLnBrk="1" fontAlgn="auto" hangingPunct="1">
              <a:spcAft>
                <a:spcPts val="0"/>
              </a:spcAft>
              <a:buFont typeface="Arial" panose="020B0604020202020204" pitchFamily="34" charset="0"/>
              <a:buChar char="•"/>
              <a:defRPr/>
            </a:pPr>
            <a:r>
              <a:rPr lang="en-US" altLang="en-US" i="1" dirty="0"/>
              <a:t>“This is the door I went in. It must be the right door.”</a:t>
            </a:r>
          </a:p>
          <a:p>
            <a:pPr marL="914400" lvl="1" indent="-514350" eaLnBrk="1" fontAlgn="auto" hangingPunct="1">
              <a:spcAft>
                <a:spcPts val="0"/>
              </a:spcAft>
              <a:buFont typeface="Arial" panose="020B0604020202020204" pitchFamily="34" charset="0"/>
              <a:buChar char="•"/>
              <a:defRPr/>
            </a:pPr>
            <a:r>
              <a:rPr lang="en-US" altLang="en-US" i="1" dirty="0"/>
              <a:t>“This is where I am now. I better make the best of it.”</a:t>
            </a:r>
            <a:endParaRPr lang="en-US" altLang="en-US" dirty="0"/>
          </a:p>
          <a:p>
            <a:pPr marL="514350" indent="-514350" eaLnBrk="1" fontAlgn="auto" hangingPunct="1">
              <a:spcAft>
                <a:spcPts val="0"/>
              </a:spcAft>
              <a:buFont typeface="Calibri" panose="020F0502020204030204" pitchFamily="34" charset="0"/>
              <a:buAutoNum type="arabicPeriod"/>
              <a:defRPr/>
            </a:pPr>
            <a:r>
              <a:rPr lang="en-US" altLang="en-US" dirty="0"/>
              <a:t>Undersupply the labor market = companies leave. </a:t>
            </a:r>
          </a:p>
          <a:p>
            <a:pPr marL="514350" indent="-514350" eaLnBrk="1" fontAlgn="auto" hangingPunct="1">
              <a:spcAft>
                <a:spcPts val="0"/>
              </a:spcAft>
              <a:buFont typeface="Calibri" panose="020F0502020204030204" pitchFamily="34" charset="0"/>
              <a:buAutoNum type="arabicPeriod"/>
              <a:defRPr/>
            </a:pPr>
            <a:r>
              <a:rPr lang="en-US" altLang="en-US" dirty="0"/>
              <a:t>Over-saturate the labor market = people don’t get jobs + wage depression.</a:t>
            </a:r>
          </a:p>
        </p:txBody>
      </p:sp>
    </p:spTree>
    <p:extLst>
      <p:ext uri="{BB962C8B-B14F-4D97-AF65-F5344CB8AC3E}">
        <p14:creationId xmlns:p14="http://schemas.microsoft.com/office/powerpoint/2010/main" val="1880951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rPr>
              <a:t>THE ALTERNATIVE</a:t>
            </a:r>
          </a:p>
        </p:txBody>
      </p:sp>
      <p:sp>
        <p:nvSpPr>
          <p:cNvPr id="3" name="Text Placeholder 2"/>
          <p:cNvSpPr>
            <a:spLocks noGrp="1"/>
          </p:cNvSpPr>
          <p:nvPr>
            <p:ph idx="1"/>
          </p:nvPr>
        </p:nvSpPr>
        <p:spPr>
          <a:xfrm>
            <a:off x="353291" y="1454727"/>
            <a:ext cx="8162059" cy="4475426"/>
          </a:xfrm>
        </p:spPr>
        <p:txBody>
          <a:bodyPr/>
          <a:lstStyle/>
          <a:p>
            <a:pPr>
              <a:buNone/>
            </a:pPr>
            <a:endParaRPr lang="en-US" sz="2400" dirty="0"/>
          </a:p>
          <a:p>
            <a:pPr lvl="1">
              <a:buNone/>
            </a:pPr>
            <a:r>
              <a:rPr lang="en-US" sz="2800" dirty="0"/>
              <a:t>Instead of engaging employers around </a:t>
            </a:r>
            <a:r>
              <a:rPr lang="en-US" sz="2800" i="1" dirty="0"/>
              <a:t>our </a:t>
            </a:r>
            <a:r>
              <a:rPr lang="en-US" sz="2800" dirty="0"/>
              <a:t>agenda…</a:t>
            </a:r>
          </a:p>
        </p:txBody>
      </p:sp>
      <p:sp>
        <p:nvSpPr>
          <p:cNvPr id="4" name="Text Placeholder 2"/>
          <p:cNvSpPr txBox="1">
            <a:spLocks/>
          </p:cNvSpPr>
          <p:nvPr/>
        </p:nvSpPr>
        <p:spPr>
          <a:xfrm>
            <a:off x="353291" y="3875328"/>
            <a:ext cx="8162057" cy="130702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buFont typeface="Karla"/>
              <a:buNone/>
            </a:pPr>
            <a:endParaRPr lang="en-US" sz="2400" dirty="0"/>
          </a:p>
          <a:p>
            <a:pPr lvl="1">
              <a:buNone/>
            </a:pPr>
            <a:r>
              <a:rPr lang="en-US" sz="3200" dirty="0">
                <a:solidFill>
                  <a:schemeClr val="tx1"/>
                </a:solidFill>
              </a:rPr>
              <a:t>…business leaders define and champion their </a:t>
            </a:r>
            <a:r>
              <a:rPr lang="en-US" sz="3200" i="1" dirty="0">
                <a:solidFill>
                  <a:schemeClr val="tx1"/>
                </a:solidFill>
              </a:rPr>
              <a:t>own </a:t>
            </a:r>
            <a:r>
              <a:rPr lang="en-US" sz="3200" dirty="0">
                <a:solidFill>
                  <a:schemeClr val="tx1"/>
                </a:solidFill>
              </a:rPr>
              <a:t>agenda and public partners participate as supporters. </a:t>
            </a:r>
          </a:p>
        </p:txBody>
      </p:sp>
      <p:sp>
        <p:nvSpPr>
          <p:cNvPr id="6" name="TextBox 5"/>
          <p:cNvSpPr txBox="1"/>
          <p:nvPr/>
        </p:nvSpPr>
        <p:spPr>
          <a:xfrm>
            <a:off x="1139562" y="2674999"/>
            <a:ext cx="6736747" cy="1200329"/>
          </a:xfrm>
          <a:prstGeom prst="rect">
            <a:avLst/>
          </a:prstGeom>
          <a:noFill/>
        </p:spPr>
        <p:txBody>
          <a:bodyPr wrap="square" rtlCol="0">
            <a:spAutoFit/>
          </a:bodyPr>
          <a:lstStyle/>
          <a:p>
            <a:pPr marL="285744" indent="-285744">
              <a:buFont typeface="Arial" charset="0"/>
              <a:buChar char="•"/>
            </a:pPr>
            <a:r>
              <a:rPr lang="en-US" sz="2400" dirty="0">
                <a:latin typeface="Karla" charset="0"/>
                <a:ea typeface="Karla" charset="0"/>
                <a:cs typeface="Karla" charset="0"/>
              </a:rPr>
              <a:t>Developing a new training program</a:t>
            </a:r>
          </a:p>
          <a:p>
            <a:pPr marL="285744" indent="-285744">
              <a:buFont typeface="Arial" charset="0"/>
              <a:buChar char="•"/>
            </a:pPr>
            <a:r>
              <a:rPr lang="en-US" sz="2400" dirty="0">
                <a:latin typeface="Karla" charset="0"/>
                <a:ea typeface="Karla" charset="0"/>
                <a:cs typeface="Karla" charset="0"/>
              </a:rPr>
              <a:t>Advising on curriculum</a:t>
            </a:r>
          </a:p>
          <a:p>
            <a:pPr marL="285744" indent="-285744">
              <a:buFont typeface="Arial" charset="0"/>
              <a:buChar char="•"/>
            </a:pPr>
            <a:r>
              <a:rPr lang="en-US" sz="2400" dirty="0">
                <a:latin typeface="Karla" charset="0"/>
                <a:ea typeface="Karla" charset="0"/>
                <a:cs typeface="Karla" charset="0"/>
              </a:rPr>
              <a:t>Writing a letter of support for a new industrial park</a:t>
            </a:r>
          </a:p>
        </p:txBody>
      </p:sp>
    </p:spTree>
    <p:extLst>
      <p:ext uri="{BB962C8B-B14F-4D97-AF65-F5344CB8AC3E}">
        <p14:creationId xmlns:p14="http://schemas.microsoft.com/office/powerpoint/2010/main" val="1534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59086" y="2363635"/>
            <a:ext cx="2533412" cy="2441595"/>
            <a:chOff x="2173149" y="1956615"/>
            <a:chExt cx="1900059" cy="183119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149" y="2383993"/>
              <a:ext cx="679955" cy="679955"/>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958" y="1956615"/>
              <a:ext cx="1092250" cy="1092250"/>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296" y="2931639"/>
              <a:ext cx="519730" cy="51973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551" y="2918381"/>
              <a:ext cx="661906" cy="661906"/>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374" y="2129017"/>
              <a:ext cx="327170" cy="327170"/>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162" y="3460641"/>
              <a:ext cx="327170" cy="327170"/>
            </a:xfrm>
            <a:prstGeom prst="rect">
              <a:avLst/>
            </a:prstGeom>
          </p:spPr>
        </p:pic>
      </p:grpSp>
      <p:sp>
        <p:nvSpPr>
          <p:cNvPr id="42" name="Title 1"/>
          <p:cNvSpPr txBox="1">
            <a:spLocks/>
          </p:cNvSpPr>
          <p:nvPr/>
        </p:nvSpPr>
        <p:spPr>
          <a:xfrm>
            <a:off x="74186" y="150756"/>
            <a:ext cx="8082585" cy="140253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stStyle>
          <a:p>
            <a:r>
              <a:rPr lang="en-US" sz="4400" dirty="0">
                <a:solidFill>
                  <a:schemeClr val="tx1"/>
                </a:solidFill>
                <a:latin typeface="Montserrat" charset="0"/>
                <a:ea typeface="Montserrat" charset="0"/>
                <a:cs typeface="Montserrat" charset="0"/>
              </a:rPr>
              <a:t>A DIFFERENT WAY OF </a:t>
            </a:r>
          </a:p>
          <a:p>
            <a:r>
              <a:rPr lang="en-US" sz="4400" dirty="0">
                <a:solidFill>
                  <a:schemeClr val="tx1"/>
                </a:solidFill>
                <a:latin typeface="Montserrat" charset="0"/>
                <a:ea typeface="Montserrat" charset="0"/>
                <a:cs typeface="Montserrat" charset="0"/>
              </a:rPr>
              <a:t>DOING BUSINESS</a:t>
            </a:r>
          </a:p>
        </p:txBody>
      </p:sp>
    </p:spTree>
    <p:extLst>
      <p:ext uri="{BB962C8B-B14F-4D97-AF65-F5344CB8AC3E}">
        <p14:creationId xmlns:p14="http://schemas.microsoft.com/office/powerpoint/2010/main" val="134048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5964050" y="4100314"/>
            <a:ext cx="866919" cy="87847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1552213" y="1727118"/>
            <a:ext cx="866919" cy="878479"/>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5192414" y="1096450"/>
            <a:ext cx="866919" cy="878479"/>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5925043" y="2652479"/>
            <a:ext cx="866919" cy="878479"/>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3240265" y="886117"/>
            <a:ext cx="866919" cy="878479"/>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1103790" y="3348655"/>
            <a:ext cx="866919" cy="878479"/>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4088309" y="5217433"/>
            <a:ext cx="866919" cy="878479"/>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2020053" y="4805230"/>
            <a:ext cx="866919" cy="878479"/>
          </a:xfrm>
          <a:prstGeom prst="rect">
            <a:avLst/>
          </a:prstGeom>
        </p:spPr>
      </p:pic>
      <p:grpSp>
        <p:nvGrpSpPr>
          <p:cNvPr id="4" name="Group 3"/>
          <p:cNvGrpSpPr/>
          <p:nvPr/>
        </p:nvGrpSpPr>
        <p:grpSpPr>
          <a:xfrm>
            <a:off x="2359086" y="2363635"/>
            <a:ext cx="2533412" cy="2441595"/>
            <a:chOff x="2173149" y="1956615"/>
            <a:chExt cx="1900059" cy="1831196"/>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149" y="2383993"/>
              <a:ext cx="679955" cy="679955"/>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958" y="1956615"/>
              <a:ext cx="1092250" cy="109225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5296" y="2931639"/>
              <a:ext cx="519730" cy="51973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551" y="2918381"/>
              <a:ext cx="661906" cy="661906"/>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374" y="2129017"/>
              <a:ext cx="327170" cy="327170"/>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162" y="3460641"/>
              <a:ext cx="327170" cy="327170"/>
            </a:xfrm>
            <a:prstGeom prst="rect">
              <a:avLst/>
            </a:prstGeom>
          </p:spPr>
        </p:pic>
      </p:grpSp>
      <p:sp>
        <p:nvSpPr>
          <p:cNvPr id="42" name="Title 1"/>
          <p:cNvSpPr txBox="1">
            <a:spLocks/>
          </p:cNvSpPr>
          <p:nvPr/>
        </p:nvSpPr>
        <p:spPr>
          <a:xfrm>
            <a:off x="74186" y="150756"/>
            <a:ext cx="8082585" cy="48569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stStyle>
          <a:p>
            <a:r>
              <a:rPr lang="en-US" sz="2800" dirty="0">
                <a:solidFill>
                  <a:schemeClr val="tx1"/>
                </a:solidFill>
                <a:latin typeface="Montserrat" charset="0"/>
                <a:ea typeface="Montserrat" charset="0"/>
                <a:cs typeface="Montserrat" charset="0"/>
              </a:rPr>
              <a:t>A DIFFERENT WAY OF </a:t>
            </a:r>
          </a:p>
          <a:p>
            <a:r>
              <a:rPr lang="en-US" sz="2800" dirty="0">
                <a:solidFill>
                  <a:schemeClr val="tx1"/>
                </a:solidFill>
                <a:latin typeface="Montserrat" charset="0"/>
                <a:ea typeface="Montserrat" charset="0"/>
                <a:cs typeface="Montserrat" charset="0"/>
              </a:rPr>
              <a:t>DOING BUSINESS</a:t>
            </a:r>
          </a:p>
        </p:txBody>
      </p:sp>
    </p:spTree>
    <p:extLst>
      <p:ext uri="{BB962C8B-B14F-4D97-AF65-F5344CB8AC3E}">
        <p14:creationId xmlns:p14="http://schemas.microsoft.com/office/powerpoint/2010/main" val="46733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5964050" y="4100314"/>
            <a:ext cx="866919" cy="87847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1552213" y="1727118"/>
            <a:ext cx="866919" cy="878479"/>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5192414" y="1096450"/>
            <a:ext cx="866919" cy="878479"/>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5925043" y="2652479"/>
            <a:ext cx="866919" cy="878479"/>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3240265" y="886117"/>
            <a:ext cx="866919" cy="878479"/>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1103790" y="3348655"/>
            <a:ext cx="866919" cy="878479"/>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4088309" y="5217433"/>
            <a:ext cx="866919" cy="878479"/>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2020053" y="4805230"/>
            <a:ext cx="866919" cy="878479"/>
          </a:xfrm>
          <a:prstGeom prst="rect">
            <a:avLst/>
          </a:prstGeom>
        </p:spPr>
      </p:pic>
      <p:grpSp>
        <p:nvGrpSpPr>
          <p:cNvPr id="4" name="Group 3"/>
          <p:cNvGrpSpPr/>
          <p:nvPr/>
        </p:nvGrpSpPr>
        <p:grpSpPr>
          <a:xfrm>
            <a:off x="2608913" y="2185556"/>
            <a:ext cx="2533412" cy="2441595"/>
            <a:chOff x="2173149" y="1956615"/>
            <a:chExt cx="1900059" cy="1831196"/>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149" y="2383993"/>
              <a:ext cx="679955" cy="679955"/>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958" y="1956615"/>
              <a:ext cx="1092250" cy="109225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5296" y="2931639"/>
              <a:ext cx="519730" cy="51973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551" y="2918381"/>
              <a:ext cx="661906" cy="661906"/>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374" y="2129017"/>
              <a:ext cx="327170" cy="327170"/>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162" y="3460641"/>
              <a:ext cx="327170" cy="327170"/>
            </a:xfrm>
            <a:prstGeom prst="rect">
              <a:avLst/>
            </a:prstGeom>
          </p:spPr>
        </p:pic>
      </p:grpSp>
      <p:sp>
        <p:nvSpPr>
          <p:cNvPr id="42" name="Title 1"/>
          <p:cNvSpPr txBox="1">
            <a:spLocks/>
          </p:cNvSpPr>
          <p:nvPr/>
        </p:nvSpPr>
        <p:spPr>
          <a:xfrm>
            <a:off x="74186" y="150756"/>
            <a:ext cx="8082585" cy="98886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stStyle>
          <a:p>
            <a:r>
              <a:rPr lang="en-US" sz="2800" b="1" dirty="0">
                <a:solidFill>
                  <a:schemeClr val="tx1"/>
                </a:solidFill>
                <a:latin typeface="Montserrat" charset="0"/>
                <a:ea typeface="Montserrat" charset="0"/>
                <a:cs typeface="Montserrat" charset="0"/>
              </a:rPr>
              <a:t>A DIFFERENT WAY OF </a:t>
            </a:r>
          </a:p>
          <a:p>
            <a:r>
              <a:rPr lang="en-US" sz="2800" b="1" dirty="0">
                <a:solidFill>
                  <a:schemeClr val="tx1"/>
                </a:solidFill>
                <a:latin typeface="Montserrat" charset="0"/>
                <a:ea typeface="Montserrat" charset="0"/>
                <a:cs typeface="Montserrat" charset="0"/>
              </a:rPr>
              <a:t>DOING BUSINESS</a:t>
            </a:r>
          </a:p>
        </p:txBody>
      </p:sp>
      <p:cxnSp>
        <p:nvCxnSpPr>
          <p:cNvPr id="6" name="Straight Connector 5"/>
          <p:cNvCxnSpPr/>
          <p:nvPr/>
        </p:nvCxnSpPr>
        <p:spPr>
          <a:xfrm flipV="1">
            <a:off x="2658257" y="1727117"/>
            <a:ext cx="2778177" cy="3490315"/>
          </a:xfrm>
          <a:prstGeom prst="line">
            <a:avLst/>
          </a:prstGeom>
          <a:ln w="31750">
            <a:solidFill>
              <a:schemeClr val="tx1">
                <a:alpha val="2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818807" y="3348657"/>
            <a:ext cx="4240525" cy="491423"/>
          </a:xfrm>
          <a:prstGeom prst="line">
            <a:avLst/>
          </a:prstGeom>
          <a:ln w="31750">
            <a:solidFill>
              <a:schemeClr val="tx1">
                <a:alpha val="2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178572" y="2363635"/>
            <a:ext cx="3880761" cy="2164896"/>
          </a:xfrm>
          <a:prstGeom prst="line">
            <a:avLst/>
          </a:prstGeom>
          <a:ln w="31750">
            <a:solidFill>
              <a:schemeClr val="tx1">
                <a:alpha val="26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6" idx="2"/>
          </p:cNvCxnSpPr>
          <p:nvPr/>
        </p:nvCxnSpPr>
        <p:spPr>
          <a:xfrm>
            <a:off x="3673725" y="1764595"/>
            <a:ext cx="744945" cy="3689323"/>
          </a:xfrm>
          <a:prstGeom prst="line">
            <a:avLst/>
          </a:prstGeom>
          <a:ln w="31750">
            <a:solidFill>
              <a:schemeClr val="tx1">
                <a:alpha val="26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641624" y="1560587"/>
            <a:ext cx="4935104" cy="4556920"/>
          </a:xfrm>
          <a:prstGeom prst="ellipse">
            <a:avLst/>
          </a:prstGeom>
          <a:noFill/>
          <a:ln>
            <a:solidFill>
              <a:schemeClr val="tx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p:cNvSpPr txBox="1"/>
          <p:nvPr/>
        </p:nvSpPr>
        <p:spPr>
          <a:xfrm>
            <a:off x="5142325" y="596697"/>
            <a:ext cx="3670184" cy="1569660"/>
          </a:xfrm>
          <a:prstGeom prst="rect">
            <a:avLst/>
          </a:prstGeom>
          <a:solidFill>
            <a:schemeClr val="bg2">
              <a:lumMod val="20000"/>
              <a:lumOff val="80000"/>
            </a:schemeClr>
          </a:solidFill>
        </p:spPr>
        <p:txBody>
          <a:bodyPr wrap="square" rtlCol="0">
            <a:spAutoFit/>
          </a:bodyPr>
          <a:lstStyle/>
          <a:p>
            <a:r>
              <a:rPr lang="en-US" sz="2400" b="1" dirty="0"/>
              <a:t>Future State: </a:t>
            </a:r>
            <a:r>
              <a:rPr lang="en-US" sz="2400" dirty="0"/>
              <a:t>Industry Identified Priorities at the Center of Business-Driven Partnership</a:t>
            </a:r>
          </a:p>
        </p:txBody>
      </p:sp>
    </p:spTree>
    <p:extLst>
      <p:ext uri="{BB962C8B-B14F-4D97-AF65-F5344CB8AC3E}">
        <p14:creationId xmlns:p14="http://schemas.microsoft.com/office/powerpoint/2010/main" val="168210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18416"/>
            <a:ext cx="8437418" cy="1325563"/>
          </a:xfrm>
        </p:spPr>
        <p:txBody>
          <a:bodyPr>
            <a:noAutofit/>
          </a:bodyPr>
          <a:lstStyle/>
          <a:p>
            <a:pPr algn="ctr"/>
            <a:r>
              <a:rPr lang="en-US" sz="3200" dirty="0">
                <a:solidFill>
                  <a:schemeClr val="tx1"/>
                </a:solidFill>
              </a:rPr>
              <a:t>A DEFINITION: </a:t>
            </a:r>
            <a:br>
              <a:rPr lang="en-US" sz="3200" dirty="0">
                <a:solidFill>
                  <a:schemeClr val="tx1"/>
                </a:solidFill>
              </a:rPr>
            </a:br>
            <a:r>
              <a:rPr lang="en-US" sz="3200" dirty="0">
                <a:solidFill>
                  <a:schemeClr val="tx1"/>
                </a:solidFill>
              </a:rPr>
              <a:t>NEXT GENERATION SECTOR PARTNERSHIPS</a:t>
            </a:r>
          </a:p>
        </p:txBody>
      </p:sp>
      <p:sp>
        <p:nvSpPr>
          <p:cNvPr id="3" name="Text Placeholder 2"/>
          <p:cNvSpPr>
            <a:spLocks noGrp="1"/>
          </p:cNvSpPr>
          <p:nvPr>
            <p:ph idx="1"/>
          </p:nvPr>
        </p:nvSpPr>
        <p:spPr>
          <a:xfrm>
            <a:off x="477982" y="2327564"/>
            <a:ext cx="8188036" cy="4454670"/>
          </a:xfrm>
        </p:spPr>
        <p:txBody>
          <a:bodyPr/>
          <a:lstStyle/>
          <a:p>
            <a:pPr>
              <a:buClrTx/>
              <a:buSzTx/>
              <a:buNone/>
            </a:pPr>
            <a:r>
              <a:rPr lang="en-US" sz="2400" dirty="0">
                <a:solidFill>
                  <a:schemeClr val="accent1"/>
                </a:solidFill>
              </a:rPr>
              <a:t>	</a:t>
            </a:r>
            <a:r>
              <a:rPr lang="en-US" sz="3200" dirty="0">
                <a:solidFill>
                  <a:schemeClr val="accent1"/>
                </a:solidFill>
              </a:rPr>
              <a:t>Regional </a:t>
            </a:r>
            <a:r>
              <a:rPr lang="en-US" sz="3200" dirty="0"/>
              <a:t>partnerships of </a:t>
            </a:r>
            <a:r>
              <a:rPr lang="en-US" sz="3200" dirty="0">
                <a:solidFill>
                  <a:schemeClr val="accent1"/>
                </a:solidFill>
              </a:rPr>
              <a:t>business leaders </a:t>
            </a:r>
            <a:r>
              <a:rPr lang="en-US" sz="3200" dirty="0"/>
              <a:t>within one industry, who work together with </a:t>
            </a:r>
            <a:r>
              <a:rPr lang="en-US" sz="3200" dirty="0">
                <a:solidFill>
                  <a:schemeClr val="accent1"/>
                </a:solidFill>
              </a:rPr>
              <a:t>public partners </a:t>
            </a:r>
            <a:r>
              <a:rPr lang="en-US" sz="3200" dirty="0"/>
              <a:t>from economic development, workforce development, education and training, and other community organizations, to address the shared workforce and broader </a:t>
            </a:r>
            <a:r>
              <a:rPr lang="en-US" sz="3200" dirty="0">
                <a:solidFill>
                  <a:schemeClr val="accent1"/>
                </a:solidFill>
              </a:rPr>
              <a:t>competiveness needs </a:t>
            </a:r>
            <a:r>
              <a:rPr lang="en-US" sz="3200" dirty="0"/>
              <a:t>of their industry.</a:t>
            </a:r>
          </a:p>
        </p:txBody>
      </p:sp>
    </p:spTree>
    <p:extLst>
      <p:ext uri="{BB962C8B-B14F-4D97-AF65-F5344CB8AC3E}">
        <p14:creationId xmlns:p14="http://schemas.microsoft.com/office/powerpoint/2010/main" val="135671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8" y="160758"/>
            <a:ext cx="8249531" cy="1325563"/>
          </a:xfrm>
        </p:spPr>
        <p:txBody>
          <a:bodyPr>
            <a:normAutofit/>
          </a:bodyPr>
          <a:lstStyle/>
          <a:p>
            <a:r>
              <a:rPr lang="en-US"/>
              <a:t>INDUSTRY-LED </a:t>
            </a:r>
            <a:br>
              <a:rPr lang="en-US"/>
            </a:br>
            <a:r>
              <a:rPr lang="en-US">
                <a:solidFill>
                  <a:schemeClr val="accent1">
                    <a:lumMod val="75000"/>
                  </a:schemeClr>
                </a:solidFill>
              </a:rPr>
              <a:t>SECTOR PARTNERSHIP</a:t>
            </a:r>
          </a:p>
        </p:txBody>
      </p:sp>
      <p:grpSp>
        <p:nvGrpSpPr>
          <p:cNvPr id="68" name="Group 67"/>
          <p:cNvGrpSpPr/>
          <p:nvPr/>
        </p:nvGrpSpPr>
        <p:grpSpPr>
          <a:xfrm>
            <a:off x="144465" y="5919791"/>
            <a:ext cx="7750356" cy="911223"/>
            <a:chOff x="108348" y="4439843"/>
            <a:chExt cx="6235303" cy="683417"/>
          </a:xfrm>
        </p:grpSpPr>
        <p:pic>
          <p:nvPicPr>
            <p:cNvPr id="89" name="Picture 88" descr="C:\Users\genz\Documents\GJIF\TA\Data for JFF Session\NGA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954" y="4806554"/>
              <a:ext cx="921544" cy="31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 descr="Woolsey Group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979" y="4872038"/>
              <a:ext cx="1091803"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 name="Straight Connector 90"/>
            <p:cNvCxnSpPr>
              <a:cxnSpLocks noChangeShapeType="1"/>
            </p:cNvCxnSpPr>
            <p:nvPr/>
          </p:nvCxnSpPr>
          <p:spPr bwMode="auto">
            <a:xfrm flipH="1">
              <a:off x="184548" y="4693444"/>
              <a:ext cx="6159103" cy="19050"/>
            </a:xfrm>
            <a:prstGeom prst="line">
              <a:avLst/>
            </a:prstGeom>
            <a:noFill/>
            <a:ln w="15875">
              <a:solidFill>
                <a:srgbClr val="1E50AA"/>
              </a:solidFill>
              <a:round/>
              <a:headEnd/>
              <a:tailEnd/>
            </a:ln>
            <a:effectLst>
              <a:outerShdw blurRad="50800" dist="38100" dir="2700000" algn="tl" rotWithShape="0">
                <a:srgbClr val="000000">
                  <a:alpha val="39998"/>
                </a:srgbClr>
              </a:outerShdw>
            </a:effectLst>
            <a:extLst>
              <a:ext uri="{909E8E84-426E-40DD-AFC4-6F175D3DCCD1}">
                <a14:hiddenFill xmlns:a14="http://schemas.microsoft.com/office/drawing/2010/main">
                  <a:noFill/>
                </a14:hiddenFill>
              </a:ext>
            </a:extLst>
          </p:spPr>
        </p:cxnSp>
        <p:sp>
          <p:nvSpPr>
            <p:cNvPr id="92" name="TextBox 7"/>
            <p:cNvSpPr txBox="1">
              <a:spLocks noChangeArrowheads="1"/>
            </p:cNvSpPr>
            <p:nvPr/>
          </p:nvSpPr>
          <p:spPr bwMode="auto">
            <a:xfrm>
              <a:off x="108348" y="4439843"/>
              <a:ext cx="1189434"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r">
                <a:lnSpc>
                  <a:spcPct val="100000"/>
                </a:lnSpc>
                <a:spcBef>
                  <a:spcPts val="1200"/>
                </a:spcBef>
                <a:buNone/>
              </a:pPr>
              <a:r>
                <a:rPr lang="en-US" altLang="en-US" sz="1600" i="1">
                  <a:solidFill>
                    <a:srgbClr val="376092"/>
                  </a:solidFill>
                  <a:ea typeface="MS PGothic" charset="-128"/>
                </a:rPr>
                <a:t>Designs by</a:t>
              </a:r>
            </a:p>
          </p:txBody>
        </p:sp>
      </p:grpSp>
      <p:sp>
        <p:nvSpPr>
          <p:cNvPr id="93" name="Isosceles Triangle 6"/>
          <p:cNvSpPr/>
          <p:nvPr/>
        </p:nvSpPr>
        <p:spPr bwMode="auto">
          <a:xfrm rot="1425946">
            <a:off x="5580280" y="4863079"/>
            <a:ext cx="382588" cy="328613"/>
          </a:xfrm>
          <a:prstGeom prst="triangle">
            <a:avLst/>
          </a:prstGeom>
          <a:solidFill>
            <a:srgbClr val="FC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grpSp>
        <p:nvGrpSpPr>
          <p:cNvPr id="95" name="Group 9"/>
          <p:cNvGrpSpPr>
            <a:grpSpLocks/>
          </p:cNvGrpSpPr>
          <p:nvPr/>
        </p:nvGrpSpPr>
        <p:grpSpPr bwMode="auto">
          <a:xfrm>
            <a:off x="2894939" y="1966766"/>
            <a:ext cx="3903400" cy="3771893"/>
            <a:chOff x="4007489" y="1502501"/>
            <a:chExt cx="4630746" cy="4489886"/>
          </a:xfrm>
        </p:grpSpPr>
        <p:sp>
          <p:nvSpPr>
            <p:cNvPr id="96" name="Oval 95"/>
            <p:cNvSpPr/>
            <p:nvPr/>
          </p:nvSpPr>
          <p:spPr>
            <a:xfrm>
              <a:off x="4007489" y="1502501"/>
              <a:ext cx="4184714" cy="4183766"/>
            </a:xfrm>
            <a:prstGeom prst="ellipse">
              <a:avLst/>
            </a:prstGeom>
            <a:ln w="381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000000"/>
                </a:solidFill>
              </a:endParaRPr>
            </a:p>
          </p:txBody>
        </p:sp>
        <p:sp>
          <p:nvSpPr>
            <p:cNvPr id="97" name="TextBox 12"/>
            <p:cNvSpPr txBox="1">
              <a:spLocks noChangeArrowheads="1"/>
            </p:cNvSpPr>
            <p:nvPr/>
          </p:nvSpPr>
          <p:spPr bwMode="auto">
            <a:xfrm>
              <a:off x="6682138" y="5516115"/>
              <a:ext cx="1956097" cy="47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2000" b="1" dirty="0">
                  <a:solidFill>
                    <a:srgbClr val="FCBE00"/>
                  </a:solidFill>
                  <a:latin typeface="Gill Sans MT" charset="0"/>
                  <a:ea typeface="MS PGothic" charset="-128"/>
                </a:rPr>
                <a:t>Convener</a:t>
              </a:r>
            </a:p>
          </p:txBody>
        </p:sp>
        <p:sp>
          <p:nvSpPr>
            <p:cNvPr id="98" name="Isosceles Triangle 6"/>
            <p:cNvSpPr/>
            <p:nvPr/>
          </p:nvSpPr>
          <p:spPr>
            <a:xfrm rot="1425946">
              <a:off x="7252431" y="4958737"/>
              <a:ext cx="453878" cy="391166"/>
            </a:xfrm>
            <a:prstGeom prst="triangle">
              <a:avLst/>
            </a:prstGeom>
            <a:solidFill>
              <a:srgbClr val="FC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grpSp>
      <p:grpSp>
        <p:nvGrpSpPr>
          <p:cNvPr id="13" name="Group 78"/>
          <p:cNvGrpSpPr>
            <a:grpSpLocks/>
          </p:cNvGrpSpPr>
          <p:nvPr/>
        </p:nvGrpSpPr>
        <p:grpSpPr bwMode="auto">
          <a:xfrm>
            <a:off x="3101314" y="2157350"/>
            <a:ext cx="3114675" cy="3105151"/>
            <a:chOff x="3750733" y="1210731"/>
            <a:chExt cx="4233333" cy="4233333"/>
          </a:xfrm>
        </p:grpSpPr>
        <p:sp>
          <p:nvSpPr>
            <p:cNvPr id="14" name="Oval 13"/>
            <p:cNvSpPr/>
            <p:nvPr/>
          </p:nvSpPr>
          <p:spPr>
            <a:xfrm>
              <a:off x="3750733" y="1210731"/>
              <a:ext cx="4233333" cy="4233333"/>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15" name="Oval 14"/>
            <p:cNvSpPr/>
            <p:nvPr/>
          </p:nvSpPr>
          <p:spPr>
            <a:xfrm>
              <a:off x="5664580" y="1396859"/>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16" name="Oval 15"/>
            <p:cNvSpPr/>
            <p:nvPr/>
          </p:nvSpPr>
          <p:spPr>
            <a:xfrm>
              <a:off x="6290302" y="1524551"/>
              <a:ext cx="390536"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17" name="Oval 16"/>
            <p:cNvSpPr/>
            <p:nvPr/>
          </p:nvSpPr>
          <p:spPr>
            <a:xfrm>
              <a:off x="6831874" y="1870836"/>
              <a:ext cx="390538"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18" name="Oval 17"/>
            <p:cNvSpPr/>
            <p:nvPr/>
          </p:nvSpPr>
          <p:spPr>
            <a:xfrm>
              <a:off x="7213781" y="2405414"/>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19" name="Oval 18"/>
            <p:cNvSpPr/>
            <p:nvPr/>
          </p:nvSpPr>
          <p:spPr>
            <a:xfrm rot="977737">
              <a:off x="3992391" y="2937827"/>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20" name="Oval 19"/>
            <p:cNvSpPr/>
            <p:nvPr/>
          </p:nvSpPr>
          <p:spPr>
            <a:xfrm rot="977737">
              <a:off x="4162847" y="2362128"/>
              <a:ext cx="390536"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21" name="Oval 20"/>
            <p:cNvSpPr/>
            <p:nvPr/>
          </p:nvSpPr>
          <p:spPr>
            <a:xfrm rot="977737">
              <a:off x="4523176" y="1866507"/>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22" name="Oval 21"/>
            <p:cNvSpPr/>
            <p:nvPr/>
          </p:nvSpPr>
          <p:spPr>
            <a:xfrm rot="977737">
              <a:off x="5060435" y="1531045"/>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23" name="Oval 22"/>
            <p:cNvSpPr/>
            <p:nvPr/>
          </p:nvSpPr>
          <p:spPr>
            <a:xfrm rot="5118771">
              <a:off x="7352355" y="3047721"/>
              <a:ext cx="389571" cy="390536"/>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24" name="Oval 23"/>
            <p:cNvSpPr/>
            <p:nvPr/>
          </p:nvSpPr>
          <p:spPr>
            <a:xfrm rot="5118771">
              <a:off x="7276836" y="3684020"/>
              <a:ext cx="389571" cy="390538"/>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25" name="Oval 24"/>
            <p:cNvSpPr/>
            <p:nvPr/>
          </p:nvSpPr>
          <p:spPr>
            <a:xfrm rot="5118771">
              <a:off x="6975843" y="4211020"/>
              <a:ext cx="389571" cy="38837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26" name="Oval 25"/>
            <p:cNvSpPr/>
            <p:nvPr/>
          </p:nvSpPr>
          <p:spPr>
            <a:xfrm rot="5118771">
              <a:off x="6543231" y="4623317"/>
              <a:ext cx="389571" cy="39053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27" name="Oval 26"/>
            <p:cNvSpPr/>
            <p:nvPr/>
          </p:nvSpPr>
          <p:spPr>
            <a:xfrm rot="10892483">
              <a:off x="5945076" y="4818586"/>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28" name="Oval 27"/>
            <p:cNvSpPr/>
            <p:nvPr/>
          </p:nvSpPr>
          <p:spPr>
            <a:xfrm rot="10892483">
              <a:off x="5304250" y="4792615"/>
              <a:ext cx="390538"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29" name="Oval 28"/>
            <p:cNvSpPr/>
            <p:nvPr/>
          </p:nvSpPr>
          <p:spPr>
            <a:xfrm rot="10892483">
              <a:off x="4721681" y="4524244"/>
              <a:ext cx="390538"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30" name="Oval 29"/>
            <p:cNvSpPr/>
            <p:nvPr/>
          </p:nvSpPr>
          <p:spPr>
            <a:xfrm rot="10892483">
              <a:off x="4059279" y="3533003"/>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sp>
          <p:nvSpPr>
            <p:cNvPr id="31" name="Oval 30"/>
            <p:cNvSpPr/>
            <p:nvPr/>
          </p:nvSpPr>
          <p:spPr>
            <a:xfrm rot="10892483">
              <a:off x="4305253" y="4076239"/>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a:solidFill>
                  <a:srgbClr val="FFFFFF"/>
                </a:solidFill>
              </a:endParaRPr>
            </a:p>
          </p:txBody>
        </p:sp>
      </p:grpSp>
      <p:sp>
        <p:nvSpPr>
          <p:cNvPr id="32" name="TextBox 46"/>
          <p:cNvSpPr txBox="1">
            <a:spLocks noChangeArrowheads="1"/>
          </p:cNvSpPr>
          <p:nvPr/>
        </p:nvSpPr>
        <p:spPr bwMode="auto">
          <a:xfrm>
            <a:off x="4000502" y="3514726"/>
            <a:ext cx="145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1800" b="1">
                <a:solidFill>
                  <a:schemeClr val="bg1"/>
                </a:solidFill>
                <a:latin typeface="Gill Sans MT" charset="0"/>
                <a:ea typeface="MS PGothic" charset="-128"/>
              </a:rPr>
              <a:t>Business</a:t>
            </a:r>
          </a:p>
          <a:p>
            <a:pPr algn="ctr" eaLnBrk="1" hangingPunct="1">
              <a:lnSpc>
                <a:spcPct val="100000"/>
              </a:lnSpc>
              <a:spcBef>
                <a:spcPct val="0"/>
              </a:spcBef>
              <a:buFontTx/>
              <a:buNone/>
            </a:pPr>
            <a:r>
              <a:rPr lang="en-US" altLang="en-US" sz="1800" b="1">
                <a:solidFill>
                  <a:schemeClr val="bg1"/>
                </a:solidFill>
                <a:latin typeface="Gill Sans MT" charset="0"/>
                <a:ea typeface="MS PGothic" charset="-128"/>
              </a:rPr>
              <a:t>Table</a:t>
            </a:r>
          </a:p>
        </p:txBody>
      </p:sp>
    </p:spTree>
    <p:extLst>
      <p:ext uri="{BB962C8B-B14F-4D97-AF65-F5344CB8AC3E}">
        <p14:creationId xmlns:p14="http://schemas.microsoft.com/office/powerpoint/2010/main" val="2114251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51" y="198972"/>
            <a:ext cx="8547675" cy="1325563"/>
          </a:xfrm>
        </p:spPr>
        <p:txBody>
          <a:bodyPr>
            <a:normAutofit/>
          </a:bodyPr>
          <a:lstStyle/>
          <a:p>
            <a:r>
              <a:rPr lang="en-US" sz="3200" dirty="0">
                <a:solidFill>
                  <a:schemeClr val="accent6"/>
                </a:solidFill>
              </a:rPr>
              <a:t>INDUSTRY-LED,</a:t>
            </a:r>
            <a:r>
              <a:rPr lang="en-US" sz="3200" dirty="0">
                <a:solidFill>
                  <a:schemeClr val="tx1"/>
                </a:solidFill>
              </a:rPr>
              <a:t> COMMUNITY SUPPORTED</a:t>
            </a:r>
            <a:br>
              <a:rPr lang="en-US" sz="3200" dirty="0">
                <a:solidFill>
                  <a:schemeClr val="tx1"/>
                </a:solidFill>
              </a:rPr>
            </a:br>
            <a:r>
              <a:rPr lang="en-US" sz="3200" dirty="0">
                <a:solidFill>
                  <a:schemeClr val="tx1"/>
                </a:solidFill>
              </a:rPr>
              <a:t>SECTOR PARTNERSHIP</a:t>
            </a:r>
          </a:p>
        </p:txBody>
      </p:sp>
      <p:grpSp>
        <p:nvGrpSpPr>
          <p:cNvPr id="68" name="Group 67"/>
          <p:cNvGrpSpPr/>
          <p:nvPr/>
        </p:nvGrpSpPr>
        <p:grpSpPr>
          <a:xfrm>
            <a:off x="144465" y="5919791"/>
            <a:ext cx="7750356" cy="911223"/>
            <a:chOff x="108348" y="4439843"/>
            <a:chExt cx="6235303" cy="683417"/>
          </a:xfrm>
        </p:grpSpPr>
        <p:pic>
          <p:nvPicPr>
            <p:cNvPr id="89" name="Picture 88" descr="C:\Users\genz\Documents\GJIF\TA\Data for JFF Session\NGA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954" y="4806554"/>
              <a:ext cx="921544" cy="31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 descr="Woolsey Group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979" y="4872038"/>
              <a:ext cx="1091803"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 name="Straight Connector 90"/>
            <p:cNvCxnSpPr>
              <a:cxnSpLocks noChangeShapeType="1"/>
            </p:cNvCxnSpPr>
            <p:nvPr/>
          </p:nvCxnSpPr>
          <p:spPr bwMode="auto">
            <a:xfrm flipH="1">
              <a:off x="184548" y="4693444"/>
              <a:ext cx="6159103" cy="19050"/>
            </a:xfrm>
            <a:prstGeom prst="line">
              <a:avLst/>
            </a:prstGeom>
            <a:noFill/>
            <a:ln w="15875">
              <a:solidFill>
                <a:srgbClr val="1E50AA"/>
              </a:solidFill>
              <a:round/>
              <a:headEnd/>
              <a:tailEnd/>
            </a:ln>
            <a:effectLst>
              <a:outerShdw blurRad="50800" dist="38100" dir="2700000" algn="tl" rotWithShape="0">
                <a:srgbClr val="000000">
                  <a:alpha val="39998"/>
                </a:srgbClr>
              </a:outerShdw>
            </a:effectLst>
            <a:extLst>
              <a:ext uri="{909E8E84-426E-40DD-AFC4-6F175D3DCCD1}">
                <a14:hiddenFill xmlns:a14="http://schemas.microsoft.com/office/drawing/2010/main">
                  <a:noFill/>
                </a14:hiddenFill>
              </a:ext>
            </a:extLst>
          </p:spPr>
        </p:cxnSp>
        <p:sp>
          <p:nvSpPr>
            <p:cNvPr id="92" name="TextBox 7"/>
            <p:cNvSpPr txBox="1">
              <a:spLocks noChangeArrowheads="1"/>
            </p:cNvSpPr>
            <p:nvPr/>
          </p:nvSpPr>
          <p:spPr bwMode="auto">
            <a:xfrm>
              <a:off x="108348" y="4439843"/>
              <a:ext cx="1189434"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r">
                <a:lnSpc>
                  <a:spcPct val="100000"/>
                </a:lnSpc>
                <a:spcBef>
                  <a:spcPts val="1200"/>
                </a:spcBef>
                <a:buNone/>
              </a:pPr>
              <a:r>
                <a:rPr lang="en-US" altLang="en-US" sz="1600" i="1" dirty="0">
                  <a:solidFill>
                    <a:srgbClr val="376092"/>
                  </a:solidFill>
                  <a:ea typeface="MS PGothic" charset="-128"/>
                </a:rPr>
                <a:t>Designs by</a:t>
              </a:r>
            </a:p>
          </p:txBody>
        </p:sp>
      </p:grpSp>
      <p:sp>
        <p:nvSpPr>
          <p:cNvPr id="93" name="Isosceles Triangle 6"/>
          <p:cNvSpPr/>
          <p:nvPr/>
        </p:nvSpPr>
        <p:spPr bwMode="auto">
          <a:xfrm rot="1425946">
            <a:off x="5667377" y="5216526"/>
            <a:ext cx="382588" cy="328613"/>
          </a:xfrm>
          <a:prstGeom prst="triangle">
            <a:avLst/>
          </a:prstGeom>
          <a:solidFill>
            <a:srgbClr val="FC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grpSp>
        <p:nvGrpSpPr>
          <p:cNvPr id="95" name="Group 9"/>
          <p:cNvGrpSpPr>
            <a:grpSpLocks/>
          </p:cNvGrpSpPr>
          <p:nvPr/>
        </p:nvGrpSpPr>
        <p:grpSpPr bwMode="auto">
          <a:xfrm>
            <a:off x="2932113" y="2312989"/>
            <a:ext cx="3903400" cy="3771893"/>
            <a:chOff x="4007489" y="1502501"/>
            <a:chExt cx="4630746" cy="4489886"/>
          </a:xfrm>
        </p:grpSpPr>
        <p:sp>
          <p:nvSpPr>
            <p:cNvPr id="96" name="Oval 95"/>
            <p:cNvSpPr/>
            <p:nvPr/>
          </p:nvSpPr>
          <p:spPr>
            <a:xfrm>
              <a:off x="4007489" y="1502501"/>
              <a:ext cx="4184714" cy="4183766"/>
            </a:xfrm>
            <a:prstGeom prst="ellipse">
              <a:avLst/>
            </a:prstGeom>
            <a:ln w="381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000000"/>
                </a:solidFill>
              </a:endParaRPr>
            </a:p>
          </p:txBody>
        </p:sp>
        <p:sp>
          <p:nvSpPr>
            <p:cNvPr id="97" name="TextBox 12"/>
            <p:cNvSpPr txBox="1">
              <a:spLocks noChangeArrowheads="1"/>
            </p:cNvSpPr>
            <p:nvPr/>
          </p:nvSpPr>
          <p:spPr bwMode="auto">
            <a:xfrm>
              <a:off x="6682138" y="5516115"/>
              <a:ext cx="1956097" cy="47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2000" b="1" dirty="0">
                  <a:solidFill>
                    <a:srgbClr val="FCBE00"/>
                  </a:solidFill>
                  <a:latin typeface="Gill Sans MT" charset="0"/>
                  <a:ea typeface="MS PGothic" charset="-128"/>
                </a:rPr>
                <a:t>Convener</a:t>
              </a:r>
            </a:p>
          </p:txBody>
        </p:sp>
        <p:sp>
          <p:nvSpPr>
            <p:cNvPr id="98" name="Isosceles Triangle 6"/>
            <p:cNvSpPr/>
            <p:nvPr/>
          </p:nvSpPr>
          <p:spPr>
            <a:xfrm rot="1425946">
              <a:off x="7252431" y="4958737"/>
              <a:ext cx="453878" cy="391166"/>
            </a:xfrm>
            <a:prstGeom prst="triangle">
              <a:avLst/>
            </a:prstGeom>
            <a:solidFill>
              <a:srgbClr val="FC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grpSp>
      <p:grpSp>
        <p:nvGrpSpPr>
          <p:cNvPr id="13" name="Group 78"/>
          <p:cNvGrpSpPr>
            <a:grpSpLocks/>
          </p:cNvGrpSpPr>
          <p:nvPr/>
        </p:nvGrpSpPr>
        <p:grpSpPr bwMode="auto">
          <a:xfrm>
            <a:off x="3152776" y="2516189"/>
            <a:ext cx="3114675" cy="3105151"/>
            <a:chOff x="3750733" y="1210731"/>
            <a:chExt cx="4233333" cy="4233333"/>
          </a:xfrm>
        </p:grpSpPr>
        <p:sp>
          <p:nvSpPr>
            <p:cNvPr id="14" name="Oval 13"/>
            <p:cNvSpPr/>
            <p:nvPr/>
          </p:nvSpPr>
          <p:spPr>
            <a:xfrm>
              <a:off x="3750733" y="1210731"/>
              <a:ext cx="4233333" cy="4233333"/>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15" name="Oval 14"/>
            <p:cNvSpPr/>
            <p:nvPr/>
          </p:nvSpPr>
          <p:spPr>
            <a:xfrm>
              <a:off x="5664580" y="1396859"/>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16" name="Oval 15"/>
            <p:cNvSpPr/>
            <p:nvPr/>
          </p:nvSpPr>
          <p:spPr>
            <a:xfrm>
              <a:off x="6290302" y="1524551"/>
              <a:ext cx="390536"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17" name="Oval 16"/>
            <p:cNvSpPr/>
            <p:nvPr/>
          </p:nvSpPr>
          <p:spPr>
            <a:xfrm>
              <a:off x="6831874" y="1870836"/>
              <a:ext cx="390538"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18" name="Oval 17"/>
            <p:cNvSpPr/>
            <p:nvPr/>
          </p:nvSpPr>
          <p:spPr>
            <a:xfrm>
              <a:off x="7213781" y="2405414"/>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19" name="Oval 18"/>
            <p:cNvSpPr/>
            <p:nvPr/>
          </p:nvSpPr>
          <p:spPr>
            <a:xfrm rot="977737">
              <a:off x="3992391" y="2937827"/>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20" name="Oval 19"/>
            <p:cNvSpPr/>
            <p:nvPr/>
          </p:nvSpPr>
          <p:spPr>
            <a:xfrm rot="977737">
              <a:off x="4162847" y="2362128"/>
              <a:ext cx="390536"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21" name="Oval 20"/>
            <p:cNvSpPr/>
            <p:nvPr/>
          </p:nvSpPr>
          <p:spPr>
            <a:xfrm rot="977737">
              <a:off x="4523176" y="1866507"/>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22" name="Oval 21"/>
            <p:cNvSpPr/>
            <p:nvPr/>
          </p:nvSpPr>
          <p:spPr>
            <a:xfrm rot="977737">
              <a:off x="5060435" y="1531045"/>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23" name="Oval 22"/>
            <p:cNvSpPr/>
            <p:nvPr/>
          </p:nvSpPr>
          <p:spPr>
            <a:xfrm rot="5118771">
              <a:off x="7352355" y="3047721"/>
              <a:ext cx="389571" cy="390536"/>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24" name="Oval 23"/>
            <p:cNvSpPr/>
            <p:nvPr/>
          </p:nvSpPr>
          <p:spPr>
            <a:xfrm rot="5118771">
              <a:off x="7276836" y="3684020"/>
              <a:ext cx="389571" cy="390538"/>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25" name="Oval 24"/>
            <p:cNvSpPr/>
            <p:nvPr/>
          </p:nvSpPr>
          <p:spPr>
            <a:xfrm rot="5118771">
              <a:off x="6975843" y="4211020"/>
              <a:ext cx="389571" cy="38837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26" name="Oval 25"/>
            <p:cNvSpPr/>
            <p:nvPr/>
          </p:nvSpPr>
          <p:spPr>
            <a:xfrm rot="5118771">
              <a:off x="6543231" y="4623317"/>
              <a:ext cx="389571" cy="39053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27" name="Oval 26"/>
            <p:cNvSpPr/>
            <p:nvPr/>
          </p:nvSpPr>
          <p:spPr>
            <a:xfrm rot="10892483">
              <a:off x="5945076" y="4818586"/>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28" name="Oval 27"/>
            <p:cNvSpPr/>
            <p:nvPr/>
          </p:nvSpPr>
          <p:spPr>
            <a:xfrm rot="10892483">
              <a:off x="5304250" y="4792615"/>
              <a:ext cx="390538"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29" name="Oval 28"/>
            <p:cNvSpPr/>
            <p:nvPr/>
          </p:nvSpPr>
          <p:spPr>
            <a:xfrm rot="10892483">
              <a:off x="4721681" y="4524244"/>
              <a:ext cx="390538"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30" name="Oval 29"/>
            <p:cNvSpPr/>
            <p:nvPr/>
          </p:nvSpPr>
          <p:spPr>
            <a:xfrm rot="10892483">
              <a:off x="4059279" y="3533003"/>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sp>
          <p:nvSpPr>
            <p:cNvPr id="31" name="Oval 30"/>
            <p:cNvSpPr/>
            <p:nvPr/>
          </p:nvSpPr>
          <p:spPr>
            <a:xfrm rot="10892483">
              <a:off x="4305253" y="4076239"/>
              <a:ext cx="388379" cy="389571"/>
            </a:xfrm>
            <a:prstGeom prst="ellipse">
              <a:avLst/>
            </a:prstGeom>
            <a:solidFill>
              <a:srgbClr val="5B9BD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en-US" sz="1400" dirty="0">
                <a:solidFill>
                  <a:srgbClr val="FFFFFF"/>
                </a:solidFill>
              </a:endParaRPr>
            </a:p>
          </p:txBody>
        </p:sp>
      </p:grpSp>
      <p:sp>
        <p:nvSpPr>
          <p:cNvPr id="32" name="TextBox 46"/>
          <p:cNvSpPr txBox="1">
            <a:spLocks noChangeArrowheads="1"/>
          </p:cNvSpPr>
          <p:nvPr/>
        </p:nvSpPr>
        <p:spPr bwMode="auto">
          <a:xfrm>
            <a:off x="4000502" y="3514726"/>
            <a:ext cx="145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1800" b="1" dirty="0">
                <a:solidFill>
                  <a:schemeClr val="bg1"/>
                </a:solidFill>
                <a:latin typeface="Gill Sans MT" charset="0"/>
                <a:ea typeface="MS PGothic" charset="-128"/>
              </a:rPr>
              <a:t>Business</a:t>
            </a:r>
          </a:p>
          <a:p>
            <a:pPr algn="ctr" eaLnBrk="1" hangingPunct="1">
              <a:lnSpc>
                <a:spcPct val="100000"/>
              </a:lnSpc>
              <a:spcBef>
                <a:spcPct val="0"/>
              </a:spcBef>
              <a:buFontTx/>
              <a:buNone/>
            </a:pPr>
            <a:r>
              <a:rPr lang="en-US" altLang="en-US" sz="1800" b="1" dirty="0">
                <a:solidFill>
                  <a:schemeClr val="bg1"/>
                </a:solidFill>
                <a:latin typeface="Gill Sans MT" charset="0"/>
                <a:ea typeface="MS PGothic" charset="-128"/>
              </a:rPr>
              <a:t>Table</a:t>
            </a:r>
          </a:p>
        </p:txBody>
      </p:sp>
      <p:grpSp>
        <p:nvGrpSpPr>
          <p:cNvPr id="33" name="Group 32"/>
          <p:cNvGrpSpPr/>
          <p:nvPr/>
        </p:nvGrpSpPr>
        <p:grpSpPr>
          <a:xfrm>
            <a:off x="3087853" y="1864128"/>
            <a:ext cx="1632251" cy="1188891"/>
            <a:chOff x="3851130" y="227276"/>
            <a:chExt cx="2217773" cy="1620789"/>
          </a:xfrm>
          <a:solidFill>
            <a:srgbClr val="E26714"/>
          </a:solidFill>
        </p:grpSpPr>
        <p:sp>
          <p:nvSpPr>
            <p:cNvPr id="34" name="Oval 33"/>
            <p:cNvSpPr/>
            <p:nvPr/>
          </p:nvSpPr>
          <p:spPr>
            <a:xfrm rot="1296788">
              <a:off x="4038936" y="1419652"/>
              <a:ext cx="428413" cy="42841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cxnSp>
          <p:nvCxnSpPr>
            <p:cNvPr id="35" name="Straight Connector 34"/>
            <p:cNvCxnSpPr/>
            <p:nvPr/>
          </p:nvCxnSpPr>
          <p:spPr>
            <a:xfrm rot="5400000" flipV="1">
              <a:off x="3839033" y="1220817"/>
              <a:ext cx="416242" cy="392048"/>
            </a:xfrm>
            <a:prstGeom prst="line">
              <a:avLst/>
            </a:prstGeom>
            <a:grpFill/>
            <a:ln w="38100">
              <a:solidFill>
                <a:srgbClr val="E26714"/>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4761755" y="227276"/>
              <a:ext cx="1307148" cy="1086266"/>
              <a:chOff x="4761755" y="227276"/>
              <a:chExt cx="1307148" cy="1086266"/>
            </a:xfrm>
            <a:grpFill/>
          </p:grpSpPr>
          <p:sp>
            <p:nvSpPr>
              <p:cNvPr id="37" name="Oval 36"/>
              <p:cNvSpPr/>
              <p:nvPr/>
            </p:nvSpPr>
            <p:spPr>
              <a:xfrm rot="1296788">
                <a:off x="4763419" y="885129"/>
                <a:ext cx="428413" cy="42841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grpSp>
            <p:nvGrpSpPr>
              <p:cNvPr id="38" name="Group 37"/>
              <p:cNvGrpSpPr/>
              <p:nvPr/>
            </p:nvGrpSpPr>
            <p:grpSpPr>
              <a:xfrm>
                <a:off x="5640490" y="227276"/>
                <a:ext cx="428413" cy="799543"/>
                <a:chOff x="5640490" y="227276"/>
                <a:chExt cx="428413" cy="799543"/>
              </a:xfrm>
              <a:grpFill/>
            </p:grpSpPr>
            <p:sp>
              <p:nvSpPr>
                <p:cNvPr id="40" name="Oval 39"/>
                <p:cNvSpPr/>
                <p:nvPr/>
              </p:nvSpPr>
              <p:spPr>
                <a:xfrm rot="319051">
                  <a:off x="5640490" y="598406"/>
                  <a:ext cx="428413" cy="42841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cxnSp>
              <p:nvCxnSpPr>
                <p:cNvPr id="41" name="Straight Connector 40"/>
                <p:cNvCxnSpPr/>
                <p:nvPr/>
              </p:nvCxnSpPr>
              <p:spPr>
                <a:xfrm flipV="1">
                  <a:off x="5854697" y="227276"/>
                  <a:ext cx="0" cy="567266"/>
                </a:xfrm>
                <a:prstGeom prst="line">
                  <a:avLst/>
                </a:prstGeom>
                <a:grpFill/>
                <a:ln w="38100">
                  <a:solidFill>
                    <a:srgbClr val="E26714"/>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rot="5400000" flipV="1">
                <a:off x="4564357" y="683440"/>
                <a:ext cx="601320" cy="206523"/>
              </a:xfrm>
              <a:prstGeom prst="line">
                <a:avLst/>
              </a:prstGeom>
              <a:grpFill/>
              <a:ln w="38100">
                <a:solidFill>
                  <a:srgbClr val="E26714"/>
                </a:solidFill>
              </a:ln>
            </p:spPr>
            <p:style>
              <a:lnRef idx="1">
                <a:schemeClr val="accent1"/>
              </a:lnRef>
              <a:fillRef idx="0">
                <a:schemeClr val="accent1"/>
              </a:fillRef>
              <a:effectRef idx="0">
                <a:schemeClr val="accent1"/>
              </a:effectRef>
              <a:fontRef idx="minor">
                <a:schemeClr val="tx1"/>
              </a:fontRef>
            </p:style>
          </p:cxnSp>
        </p:grpSp>
      </p:grpSp>
      <p:sp>
        <p:nvSpPr>
          <p:cNvPr id="42" name="TextBox 69"/>
          <p:cNvSpPr txBox="1">
            <a:spLocks noChangeArrowheads="1"/>
          </p:cNvSpPr>
          <p:nvPr/>
        </p:nvSpPr>
        <p:spPr bwMode="auto">
          <a:xfrm>
            <a:off x="358948" y="1954808"/>
            <a:ext cx="18476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2000" b="1" dirty="0">
                <a:solidFill>
                  <a:srgbClr val="E36714"/>
                </a:solidFill>
                <a:latin typeface="Gill Sans MT" charset="0"/>
                <a:ea typeface="MS PGothic" charset="-128"/>
              </a:rPr>
              <a:t>Community Partners</a:t>
            </a:r>
          </a:p>
        </p:txBody>
      </p:sp>
      <p:sp>
        <p:nvSpPr>
          <p:cNvPr id="43" name="TextBox 42"/>
          <p:cNvSpPr txBox="1"/>
          <p:nvPr/>
        </p:nvSpPr>
        <p:spPr>
          <a:xfrm>
            <a:off x="3879851" y="1550990"/>
            <a:ext cx="992188" cy="338554"/>
          </a:xfrm>
          <a:prstGeom prst="rect">
            <a:avLst/>
          </a:prstGeom>
          <a:noFill/>
        </p:spPr>
        <p:txBody>
          <a:bodyPr>
            <a:spAutoFit/>
          </a:bodyPr>
          <a:lstStyle/>
          <a:p>
            <a:pPr algn="ctr">
              <a:defRPr/>
            </a:pPr>
            <a:r>
              <a:rPr lang="en-US" sz="1600" dirty="0">
                <a:solidFill>
                  <a:schemeClr val="tx1">
                    <a:lumMod val="65000"/>
                    <a:lumOff val="35000"/>
                  </a:schemeClr>
                </a:solidFill>
                <a:ea typeface="ＭＳ Ｐゴシック" charset="-128"/>
              </a:rPr>
              <a:t>K-12</a:t>
            </a:r>
          </a:p>
        </p:txBody>
      </p:sp>
      <p:sp>
        <p:nvSpPr>
          <p:cNvPr id="44" name="TextBox 43"/>
          <p:cNvSpPr txBox="1"/>
          <p:nvPr/>
        </p:nvSpPr>
        <p:spPr>
          <a:xfrm>
            <a:off x="2463800" y="1541465"/>
            <a:ext cx="1330325" cy="584775"/>
          </a:xfrm>
          <a:prstGeom prst="rect">
            <a:avLst/>
          </a:prstGeom>
          <a:noFill/>
        </p:spPr>
        <p:txBody>
          <a:bodyPr>
            <a:spAutoFit/>
          </a:bodyPr>
          <a:lstStyle/>
          <a:p>
            <a:pPr algn="r">
              <a:defRPr/>
            </a:pPr>
            <a:r>
              <a:rPr lang="en-US" sz="1600" dirty="0">
                <a:solidFill>
                  <a:schemeClr val="tx1">
                    <a:lumMod val="65000"/>
                    <a:lumOff val="35000"/>
                  </a:schemeClr>
                </a:solidFill>
                <a:ea typeface="ＭＳ Ｐゴシック" charset="-128"/>
              </a:rPr>
              <a:t>Community Colleges</a:t>
            </a:r>
          </a:p>
        </p:txBody>
      </p:sp>
      <p:sp>
        <p:nvSpPr>
          <p:cNvPr id="45" name="TextBox 44"/>
          <p:cNvSpPr txBox="1"/>
          <p:nvPr/>
        </p:nvSpPr>
        <p:spPr>
          <a:xfrm>
            <a:off x="1209675" y="2300290"/>
            <a:ext cx="1708151" cy="338554"/>
          </a:xfrm>
          <a:prstGeom prst="rect">
            <a:avLst/>
          </a:prstGeom>
          <a:noFill/>
        </p:spPr>
        <p:txBody>
          <a:bodyPr>
            <a:spAutoFit/>
          </a:bodyPr>
          <a:lstStyle/>
          <a:p>
            <a:pPr algn="r">
              <a:defRPr/>
            </a:pPr>
            <a:r>
              <a:rPr lang="en-US" sz="1600" dirty="0">
                <a:solidFill>
                  <a:schemeClr val="tx1">
                    <a:lumMod val="65000"/>
                    <a:lumOff val="35000"/>
                  </a:schemeClr>
                </a:solidFill>
                <a:ea typeface="ＭＳ Ｐゴシック" charset="-128"/>
              </a:rPr>
              <a:t>Universities</a:t>
            </a:r>
          </a:p>
        </p:txBody>
      </p:sp>
      <p:grpSp>
        <p:nvGrpSpPr>
          <p:cNvPr id="46" name="Group 45"/>
          <p:cNvGrpSpPr/>
          <p:nvPr/>
        </p:nvGrpSpPr>
        <p:grpSpPr>
          <a:xfrm>
            <a:off x="2470857" y="1864129"/>
            <a:ext cx="2249249" cy="3704644"/>
            <a:chOff x="3012803" y="227276"/>
            <a:chExt cx="3056100" cy="5050466"/>
          </a:xfrm>
          <a:solidFill>
            <a:srgbClr val="E26714"/>
          </a:solidFill>
        </p:grpSpPr>
        <p:sp>
          <p:nvSpPr>
            <p:cNvPr id="47" name="Oval 46"/>
            <p:cNvSpPr/>
            <p:nvPr/>
          </p:nvSpPr>
          <p:spPr>
            <a:xfrm rot="13489033">
              <a:off x="4061283" y="4677359"/>
              <a:ext cx="428413" cy="42841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48" name="Oval 47"/>
            <p:cNvSpPr/>
            <p:nvPr/>
          </p:nvSpPr>
          <p:spPr>
            <a:xfrm rot="18574836">
              <a:off x="3563128" y="3948059"/>
              <a:ext cx="428413" cy="42841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49" name="Oval 48"/>
            <p:cNvSpPr/>
            <p:nvPr/>
          </p:nvSpPr>
          <p:spPr>
            <a:xfrm rot="18574836">
              <a:off x="3392167" y="3029255"/>
              <a:ext cx="428413" cy="42841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cxnSp>
          <p:nvCxnSpPr>
            <p:cNvPr id="50" name="Straight Connector 49"/>
            <p:cNvCxnSpPr/>
            <p:nvPr/>
          </p:nvCxnSpPr>
          <p:spPr>
            <a:xfrm flipV="1">
              <a:off x="3848302" y="4885694"/>
              <a:ext cx="416243" cy="392048"/>
            </a:xfrm>
            <a:prstGeom prst="line">
              <a:avLst/>
            </a:prstGeom>
            <a:grpFill/>
            <a:ln w="38100">
              <a:solidFill>
                <a:srgbClr val="E2671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179283" y="4155044"/>
              <a:ext cx="601321" cy="206523"/>
            </a:xfrm>
            <a:prstGeom prst="line">
              <a:avLst/>
            </a:prstGeom>
            <a:grpFill/>
            <a:ln w="38100">
              <a:solidFill>
                <a:srgbClr val="E2671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012803" y="3232561"/>
              <a:ext cx="588645" cy="2292"/>
            </a:xfrm>
            <a:prstGeom prst="line">
              <a:avLst/>
            </a:prstGeom>
            <a:grpFill/>
            <a:ln w="38100">
              <a:solidFill>
                <a:srgbClr val="E26714"/>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3186197" y="227276"/>
              <a:ext cx="2882706" cy="2367010"/>
              <a:chOff x="3186197" y="227276"/>
              <a:chExt cx="2882706" cy="2367010"/>
            </a:xfrm>
            <a:grpFill/>
          </p:grpSpPr>
          <p:sp>
            <p:nvSpPr>
              <p:cNvPr id="54" name="Oval 53"/>
              <p:cNvSpPr/>
              <p:nvPr/>
            </p:nvSpPr>
            <p:spPr>
              <a:xfrm rot="17597099">
                <a:off x="3561011" y="2165873"/>
                <a:ext cx="428413" cy="42841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cxnSp>
            <p:nvCxnSpPr>
              <p:cNvPr id="55" name="Straight Connector 54"/>
              <p:cNvCxnSpPr/>
              <p:nvPr/>
            </p:nvCxnSpPr>
            <p:spPr>
              <a:xfrm rot="5400000" flipV="1">
                <a:off x="3379801" y="1989956"/>
                <a:ext cx="191434" cy="578641"/>
              </a:xfrm>
              <a:prstGeom prst="line">
                <a:avLst/>
              </a:prstGeom>
              <a:grpFill/>
              <a:ln w="38100">
                <a:solidFill>
                  <a:srgbClr val="E26714"/>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3851130" y="227276"/>
                <a:ext cx="2217773" cy="1620789"/>
                <a:chOff x="3851130" y="227276"/>
                <a:chExt cx="2217773" cy="1620789"/>
              </a:xfrm>
              <a:grpFill/>
            </p:grpSpPr>
            <p:sp>
              <p:nvSpPr>
                <p:cNvPr id="57" name="Oval 56"/>
                <p:cNvSpPr/>
                <p:nvPr/>
              </p:nvSpPr>
              <p:spPr>
                <a:xfrm rot="1296788">
                  <a:off x="4038936" y="1419652"/>
                  <a:ext cx="428413" cy="42841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cxnSp>
              <p:nvCxnSpPr>
                <p:cNvPr id="58" name="Straight Connector 57"/>
                <p:cNvCxnSpPr/>
                <p:nvPr/>
              </p:nvCxnSpPr>
              <p:spPr>
                <a:xfrm rot="5400000" flipV="1">
                  <a:off x="3839033" y="1220817"/>
                  <a:ext cx="416242" cy="392048"/>
                </a:xfrm>
                <a:prstGeom prst="line">
                  <a:avLst/>
                </a:prstGeom>
                <a:grpFill/>
                <a:ln w="38100">
                  <a:solidFill>
                    <a:srgbClr val="E26714"/>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4761755" y="227276"/>
                  <a:ext cx="1307148" cy="1086266"/>
                  <a:chOff x="4761755" y="227276"/>
                  <a:chExt cx="1307148" cy="1086266"/>
                </a:xfrm>
                <a:grpFill/>
              </p:grpSpPr>
              <p:sp>
                <p:nvSpPr>
                  <p:cNvPr id="60" name="Oval 59"/>
                  <p:cNvSpPr/>
                  <p:nvPr/>
                </p:nvSpPr>
                <p:spPr>
                  <a:xfrm rot="1296788">
                    <a:off x="4763419" y="885129"/>
                    <a:ext cx="428413" cy="42841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grpSp>
                <p:nvGrpSpPr>
                  <p:cNvPr id="61" name="Group 60"/>
                  <p:cNvGrpSpPr/>
                  <p:nvPr/>
                </p:nvGrpSpPr>
                <p:grpSpPr>
                  <a:xfrm>
                    <a:off x="5640490" y="227276"/>
                    <a:ext cx="428413" cy="799543"/>
                    <a:chOff x="5640490" y="227276"/>
                    <a:chExt cx="428413" cy="799543"/>
                  </a:xfrm>
                  <a:grpFill/>
                </p:grpSpPr>
                <p:sp>
                  <p:nvSpPr>
                    <p:cNvPr id="63" name="Oval 62"/>
                    <p:cNvSpPr/>
                    <p:nvPr/>
                  </p:nvSpPr>
                  <p:spPr>
                    <a:xfrm rot="319051">
                      <a:off x="5640490" y="598406"/>
                      <a:ext cx="428413" cy="42841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cxnSp>
                  <p:nvCxnSpPr>
                    <p:cNvPr id="64" name="Straight Connector 63"/>
                    <p:cNvCxnSpPr/>
                    <p:nvPr/>
                  </p:nvCxnSpPr>
                  <p:spPr>
                    <a:xfrm flipV="1">
                      <a:off x="5854697" y="227276"/>
                      <a:ext cx="0" cy="567266"/>
                    </a:xfrm>
                    <a:prstGeom prst="line">
                      <a:avLst/>
                    </a:prstGeom>
                    <a:grpFill/>
                    <a:ln w="38100">
                      <a:solidFill>
                        <a:srgbClr val="E26714"/>
                      </a:solidFill>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rot="5400000" flipV="1">
                    <a:off x="4564357" y="683440"/>
                    <a:ext cx="601320" cy="206523"/>
                  </a:xfrm>
                  <a:prstGeom prst="line">
                    <a:avLst/>
                  </a:prstGeom>
                  <a:grpFill/>
                  <a:ln w="38100">
                    <a:solidFill>
                      <a:srgbClr val="E26714"/>
                    </a:solidFill>
                  </a:ln>
                </p:spPr>
                <p:style>
                  <a:lnRef idx="1">
                    <a:schemeClr val="accent1"/>
                  </a:lnRef>
                  <a:fillRef idx="0">
                    <a:schemeClr val="accent1"/>
                  </a:fillRef>
                  <a:effectRef idx="0">
                    <a:schemeClr val="accent1"/>
                  </a:effectRef>
                  <a:fontRef idx="minor">
                    <a:schemeClr val="tx1"/>
                  </a:fontRef>
                </p:style>
              </p:cxnSp>
            </p:grpSp>
          </p:grpSp>
        </p:grpSp>
      </p:grpSp>
      <p:sp>
        <p:nvSpPr>
          <p:cNvPr id="65" name="TextBox 64"/>
          <p:cNvSpPr txBox="1"/>
          <p:nvPr/>
        </p:nvSpPr>
        <p:spPr>
          <a:xfrm>
            <a:off x="493714" y="2936877"/>
            <a:ext cx="1947863" cy="584775"/>
          </a:xfrm>
          <a:prstGeom prst="rect">
            <a:avLst/>
          </a:prstGeom>
          <a:noFill/>
        </p:spPr>
        <p:txBody>
          <a:bodyPr>
            <a:spAutoFit/>
          </a:bodyPr>
          <a:lstStyle/>
          <a:p>
            <a:pPr algn="r">
              <a:defRPr/>
            </a:pPr>
            <a:r>
              <a:rPr lang="en-US" sz="1600" dirty="0">
                <a:solidFill>
                  <a:schemeClr val="tx1">
                    <a:lumMod val="65000"/>
                    <a:lumOff val="35000"/>
                  </a:schemeClr>
                </a:solidFill>
                <a:ea typeface="ＭＳ Ｐゴシック" charset="-128"/>
              </a:rPr>
              <a:t>Chambers of Commerce</a:t>
            </a:r>
          </a:p>
        </p:txBody>
      </p:sp>
      <p:sp>
        <p:nvSpPr>
          <p:cNvPr id="66" name="TextBox 65"/>
          <p:cNvSpPr txBox="1"/>
          <p:nvPr/>
        </p:nvSpPr>
        <p:spPr>
          <a:xfrm>
            <a:off x="365126" y="3776665"/>
            <a:ext cx="1947863" cy="584775"/>
          </a:xfrm>
          <a:prstGeom prst="rect">
            <a:avLst/>
          </a:prstGeom>
          <a:noFill/>
        </p:spPr>
        <p:txBody>
          <a:bodyPr>
            <a:spAutoFit/>
          </a:bodyPr>
          <a:lstStyle/>
          <a:p>
            <a:pPr algn="r">
              <a:defRPr/>
            </a:pPr>
            <a:r>
              <a:rPr lang="en-US" sz="1600" dirty="0">
                <a:solidFill>
                  <a:schemeClr val="tx1">
                    <a:lumMod val="65000"/>
                    <a:lumOff val="35000"/>
                  </a:schemeClr>
                </a:solidFill>
                <a:ea typeface="ＭＳ Ｐゴシック" charset="-128"/>
              </a:rPr>
              <a:t>Community-Based Organizations</a:t>
            </a:r>
          </a:p>
        </p:txBody>
      </p:sp>
      <p:sp>
        <p:nvSpPr>
          <p:cNvPr id="67" name="TextBox 66"/>
          <p:cNvSpPr txBox="1"/>
          <p:nvPr/>
        </p:nvSpPr>
        <p:spPr>
          <a:xfrm>
            <a:off x="1195389" y="5570539"/>
            <a:ext cx="1979612" cy="584775"/>
          </a:xfrm>
          <a:prstGeom prst="rect">
            <a:avLst/>
          </a:prstGeom>
          <a:noFill/>
        </p:spPr>
        <p:txBody>
          <a:bodyPr>
            <a:spAutoFit/>
          </a:bodyPr>
          <a:lstStyle/>
          <a:p>
            <a:pPr algn="r">
              <a:defRPr/>
            </a:pPr>
            <a:r>
              <a:rPr lang="en-US" sz="1600" dirty="0">
                <a:solidFill>
                  <a:schemeClr val="tx1">
                    <a:lumMod val="65000"/>
                    <a:lumOff val="35000"/>
                  </a:schemeClr>
                </a:solidFill>
                <a:ea typeface="ＭＳ Ｐゴシック" charset="-128"/>
              </a:rPr>
              <a:t>Workforce Development</a:t>
            </a:r>
          </a:p>
        </p:txBody>
      </p:sp>
      <p:sp>
        <p:nvSpPr>
          <p:cNvPr id="69" name="TextBox 68"/>
          <p:cNvSpPr txBox="1"/>
          <p:nvPr/>
        </p:nvSpPr>
        <p:spPr>
          <a:xfrm>
            <a:off x="222251" y="4630739"/>
            <a:ext cx="2273300" cy="584775"/>
          </a:xfrm>
          <a:prstGeom prst="rect">
            <a:avLst/>
          </a:prstGeom>
          <a:noFill/>
        </p:spPr>
        <p:txBody>
          <a:bodyPr>
            <a:spAutoFit/>
          </a:bodyPr>
          <a:lstStyle/>
          <a:p>
            <a:pPr algn="r">
              <a:defRPr/>
            </a:pPr>
            <a:r>
              <a:rPr lang="en-US" sz="1600" dirty="0">
                <a:solidFill>
                  <a:schemeClr val="tx1">
                    <a:lumMod val="65000"/>
                    <a:lumOff val="35000"/>
                  </a:schemeClr>
                </a:solidFill>
                <a:ea typeface="ＭＳ Ｐゴシック" charset="-128"/>
              </a:rPr>
              <a:t>Economic Development Organizations</a:t>
            </a:r>
          </a:p>
        </p:txBody>
      </p:sp>
    </p:spTree>
    <p:extLst>
      <p:ext uri="{BB962C8B-B14F-4D97-AF65-F5344CB8AC3E}">
        <p14:creationId xmlns:p14="http://schemas.microsoft.com/office/powerpoint/2010/main" val="1968960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248131" y="157307"/>
            <a:ext cx="6955491" cy="1325563"/>
          </a:xfrm>
          <a:prstGeom prst="rect">
            <a:avLst/>
          </a:prstGeom>
          <a:noFill/>
        </p:spPr>
        <p:txBody>
          <a:bodyPr vert="horz" lIns="91425" tIns="91425" rIns="91425" bIns="91425" rtlCol="0" anchor="b" anchorCtr="0">
            <a:normAutofit/>
          </a:bodyPr>
          <a:lstStyle>
            <a:lvl1pPr lvl="0" algn="l" defTabSz="914400" rtl="0" eaLnBrk="1" latinLnBrk="0" hangingPunct="1">
              <a:lnSpc>
                <a:spcPct val="90000"/>
              </a:lnSpc>
              <a:spcBef>
                <a:spcPts val="0"/>
              </a:spcBef>
              <a:buNone/>
              <a:defRPr sz="2800" kern="1200">
                <a:solidFill>
                  <a:schemeClr val="bg2">
                    <a:lumMod val="10000"/>
                  </a:schemeClr>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algn="ctr"/>
            <a:r>
              <a:rPr lang="en-US" sz="3200" dirty="0">
                <a:solidFill>
                  <a:schemeClr val="tx1"/>
                </a:solidFill>
              </a:rPr>
              <a:t>FOUR OPERATING PRINCIPLES</a:t>
            </a:r>
          </a:p>
        </p:txBody>
      </p:sp>
      <p:sp>
        <p:nvSpPr>
          <p:cNvPr id="5" name="Text Placeholder 2"/>
          <p:cNvSpPr txBox="1">
            <a:spLocks noGrp="1"/>
          </p:cNvSpPr>
          <p:nvPr>
            <p:ph idx="1"/>
          </p:nvPr>
        </p:nvSpPr>
        <p:spPr>
          <a:xfrm>
            <a:off x="623455" y="1825624"/>
            <a:ext cx="7891895" cy="4138757"/>
          </a:xfrm>
          <a:prstGeom prst="rect">
            <a:avLst/>
          </a:prstGeom>
        </p:spPr>
        <p:txBody>
          <a:bodyPr vert="horz" lIns="91425" tIns="91425" rIns="91425" bIns="91425" rtlCol="0" anchor="t" anchorCtr="0">
            <a:normAutofit/>
          </a:bodyPr>
          <a:lstStyle>
            <a:lvl1pPr marL="228600" lvl="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3200" dirty="0">
                <a:solidFill>
                  <a:schemeClr val="accent1"/>
                </a:solidFill>
              </a:rPr>
              <a:t>Industry pull </a:t>
            </a:r>
            <a:r>
              <a:rPr lang="en-US" sz="3200" dirty="0"/>
              <a:t>vs. program push</a:t>
            </a:r>
          </a:p>
          <a:p>
            <a:pPr marL="457200" indent="-457200">
              <a:buFont typeface="+mj-lt"/>
              <a:buAutoNum type="arabicPeriod"/>
            </a:pPr>
            <a:r>
              <a:rPr lang="en-US" sz="3200" dirty="0">
                <a:solidFill>
                  <a:schemeClr val="accent1"/>
                </a:solidFill>
              </a:rPr>
              <a:t>Shared table </a:t>
            </a:r>
            <a:r>
              <a:rPr lang="en-US" sz="3200" dirty="0"/>
              <a:t>(not owned by any single institution or system)</a:t>
            </a:r>
          </a:p>
          <a:p>
            <a:pPr marL="457200" indent="-457200">
              <a:buFont typeface="+mj-lt"/>
              <a:buAutoNum type="arabicPeriod"/>
            </a:pPr>
            <a:r>
              <a:rPr lang="en-US" sz="3200" dirty="0">
                <a:solidFill>
                  <a:schemeClr val="accent1"/>
                </a:solidFill>
              </a:rPr>
              <a:t>Business/industry invested </a:t>
            </a:r>
            <a:r>
              <a:rPr lang="en-US" sz="3200" dirty="0"/>
              <a:t>for the long haul</a:t>
            </a:r>
          </a:p>
          <a:p>
            <a:pPr marL="457200" indent="-457200">
              <a:buFont typeface="+mj-lt"/>
              <a:buAutoNum type="arabicPeriod"/>
            </a:pPr>
            <a:r>
              <a:rPr lang="en-US" sz="3200" dirty="0">
                <a:solidFill>
                  <a:schemeClr val="accent1"/>
                </a:solidFill>
              </a:rPr>
              <a:t>Integrated response </a:t>
            </a:r>
            <a:r>
              <a:rPr lang="en-US" sz="3200" dirty="0"/>
              <a:t>from education, workforce and economic development vs. one-off solutions</a:t>
            </a:r>
          </a:p>
        </p:txBody>
      </p:sp>
    </p:spTree>
    <p:extLst>
      <p:ext uri="{BB962C8B-B14F-4D97-AF65-F5344CB8AC3E}">
        <p14:creationId xmlns:p14="http://schemas.microsoft.com/office/powerpoint/2010/main" val="18445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03969"/>
            <a:ext cx="7886700" cy="2852737"/>
          </a:xfrm>
        </p:spPr>
        <p:txBody>
          <a:bodyPr/>
          <a:lstStyle/>
          <a:p>
            <a:r>
              <a:rPr lang="en-US" dirty="0"/>
              <a:t>Welcome</a:t>
            </a:r>
          </a:p>
        </p:txBody>
      </p:sp>
      <p:sp>
        <p:nvSpPr>
          <p:cNvPr id="3" name="Text Placeholder 2"/>
          <p:cNvSpPr>
            <a:spLocks noGrp="1"/>
          </p:cNvSpPr>
          <p:nvPr>
            <p:ph type="body" idx="1"/>
          </p:nvPr>
        </p:nvSpPr>
        <p:spPr>
          <a:xfrm>
            <a:off x="894052" y="3135924"/>
            <a:ext cx="7886700" cy="1500187"/>
          </a:xfrm>
        </p:spPr>
        <p:txBody>
          <a:bodyPr>
            <a:normAutofit/>
          </a:bodyPr>
          <a:lstStyle/>
          <a:p>
            <a:r>
              <a:rPr lang="en-US" i="1" dirty="0"/>
              <a:t>John Melville, CEO, Collaborative Economics </a:t>
            </a:r>
          </a:p>
          <a:p>
            <a:r>
              <a:rPr lang="en-US" i="1" dirty="0"/>
              <a:t>and Member of the Next Gen Organizing Team</a:t>
            </a:r>
          </a:p>
          <a:p>
            <a:pPr algn="l"/>
            <a:endParaRPr lang="en-US" dirty="0"/>
          </a:p>
        </p:txBody>
      </p:sp>
    </p:spTree>
    <p:extLst>
      <p:ext uri="{BB962C8B-B14F-4D97-AF65-F5344CB8AC3E}">
        <p14:creationId xmlns:p14="http://schemas.microsoft.com/office/powerpoint/2010/main" val="1766544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027" y="36703"/>
            <a:ext cx="7886699" cy="1325563"/>
          </a:xfrm>
        </p:spPr>
        <p:txBody>
          <a:bodyPr/>
          <a:lstStyle/>
          <a:p>
            <a:r>
              <a:rPr lang="en-US" dirty="0">
                <a:solidFill>
                  <a:schemeClr val="tx1"/>
                </a:solidFill>
              </a:rPr>
              <a:t>WHAT DO THEY ACCOMPLISH?</a:t>
            </a:r>
          </a:p>
        </p:txBody>
      </p:sp>
      <p:sp>
        <p:nvSpPr>
          <p:cNvPr id="6" name="Text Placeholder 5"/>
          <p:cNvSpPr>
            <a:spLocks noGrp="1"/>
          </p:cNvSpPr>
          <p:nvPr>
            <p:ph sz="half" idx="1"/>
          </p:nvPr>
        </p:nvSpPr>
        <p:spPr>
          <a:xfrm>
            <a:off x="173064" y="1151733"/>
            <a:ext cx="4608486" cy="4351338"/>
          </a:xfrm>
        </p:spPr>
        <p:txBody>
          <a:bodyPr/>
          <a:lstStyle/>
          <a:p>
            <a:pPr>
              <a:buNone/>
            </a:pPr>
            <a:r>
              <a:rPr lang="en-US" b="1" dirty="0">
                <a:solidFill>
                  <a:schemeClr val="tx1"/>
                </a:solidFill>
              </a:rPr>
              <a:t>Education and training</a:t>
            </a:r>
          </a:p>
          <a:p>
            <a:pPr marL="380990" lvl="1" indent="-380990">
              <a:buFont typeface="Arial" charset="0"/>
              <a:buChar char="•"/>
            </a:pPr>
            <a:r>
              <a:rPr lang="en-US" sz="1867" dirty="0"/>
              <a:t>Definition and resolution of key talent issues</a:t>
            </a:r>
          </a:p>
          <a:p>
            <a:pPr marL="380990" lvl="1" indent="-380990">
              <a:buFont typeface="Arial" charset="0"/>
              <a:buChar char="•"/>
            </a:pPr>
            <a:r>
              <a:rPr lang="en-US" sz="1867" dirty="0"/>
              <a:t>Short-term training</a:t>
            </a:r>
          </a:p>
          <a:p>
            <a:pPr marL="380990" lvl="1" indent="-380990">
              <a:buFont typeface="Arial" charset="0"/>
              <a:buChar char="•"/>
            </a:pPr>
            <a:r>
              <a:rPr lang="en-US" sz="1867" dirty="0"/>
              <a:t>Consortia training</a:t>
            </a:r>
          </a:p>
          <a:p>
            <a:pPr marL="380990" lvl="1" indent="-380990">
              <a:buFont typeface="Arial" charset="0"/>
              <a:buChar char="•"/>
            </a:pPr>
            <a:r>
              <a:rPr lang="en-US" sz="1867" dirty="0"/>
              <a:t>Incumbent worker training</a:t>
            </a:r>
          </a:p>
          <a:p>
            <a:pPr marL="380990" lvl="1" indent="-380990">
              <a:buFont typeface="Arial" charset="0"/>
              <a:buChar char="•"/>
            </a:pPr>
            <a:r>
              <a:rPr lang="en-US" sz="1867" dirty="0"/>
              <a:t>Long-term training and education programs (including career pathways)</a:t>
            </a:r>
          </a:p>
          <a:p>
            <a:pPr marL="380990" lvl="1" indent="-380990">
              <a:buFont typeface="Arial" charset="0"/>
              <a:buChar char="•"/>
            </a:pPr>
            <a:r>
              <a:rPr lang="en-US" sz="1867" dirty="0"/>
              <a:t>Work based learning </a:t>
            </a:r>
          </a:p>
        </p:txBody>
      </p:sp>
      <p:sp>
        <p:nvSpPr>
          <p:cNvPr id="4" name="Text Placeholder 5"/>
          <p:cNvSpPr txBox="1">
            <a:spLocks/>
          </p:cNvSpPr>
          <p:nvPr/>
        </p:nvSpPr>
        <p:spPr>
          <a:xfrm>
            <a:off x="173064" y="4212756"/>
            <a:ext cx="4856136" cy="3887979"/>
          </a:xfrm>
          <a:prstGeom prst="rect">
            <a:avLst/>
          </a:prstGeom>
          <a:noFill/>
          <a:ln>
            <a:noFill/>
          </a:ln>
        </p:spPr>
        <p:txBody>
          <a:bodyPr lIns="121900" tIns="121900" rIns="121900" bIns="1219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buFont typeface="Karla"/>
              <a:buNone/>
            </a:pPr>
            <a:r>
              <a:rPr lang="en-US" sz="2133" b="1" dirty="0">
                <a:solidFill>
                  <a:schemeClr val="tx1"/>
                </a:solidFill>
              </a:rPr>
              <a:t>Non-training</a:t>
            </a:r>
          </a:p>
          <a:p>
            <a:pPr marL="380990" lvl="1" indent="-380990">
              <a:buFont typeface="Arial" charset="0"/>
              <a:buChar char="•"/>
            </a:pPr>
            <a:r>
              <a:rPr lang="en-US" sz="1867" dirty="0">
                <a:solidFill>
                  <a:schemeClr val="tx1"/>
                </a:solidFill>
              </a:rPr>
              <a:t>Improved HR practices</a:t>
            </a:r>
          </a:p>
          <a:p>
            <a:pPr marL="380990" lvl="1" indent="-380990">
              <a:buFont typeface="Arial" charset="0"/>
              <a:buChar char="•"/>
            </a:pPr>
            <a:r>
              <a:rPr lang="en-US" sz="1867" dirty="0">
                <a:solidFill>
                  <a:schemeClr val="tx1"/>
                </a:solidFill>
              </a:rPr>
              <a:t>Third party screening and assessment</a:t>
            </a:r>
          </a:p>
          <a:p>
            <a:pPr marL="380990" lvl="1" indent="-380990">
              <a:buFont typeface="Arial" charset="0"/>
              <a:buChar char="•"/>
            </a:pPr>
            <a:r>
              <a:rPr lang="en-US" sz="1867" dirty="0">
                <a:solidFill>
                  <a:schemeClr val="tx1"/>
                </a:solidFill>
              </a:rPr>
              <a:t>Hire local campaigns</a:t>
            </a:r>
          </a:p>
          <a:p>
            <a:pPr marL="380990" lvl="1" indent="-380990">
              <a:buFont typeface="Arial" charset="0"/>
              <a:buChar char="•"/>
            </a:pPr>
            <a:r>
              <a:rPr lang="en-US" sz="1867" dirty="0">
                <a:solidFill>
                  <a:schemeClr val="tx1"/>
                </a:solidFill>
              </a:rPr>
              <a:t>Career awareness campaigns</a:t>
            </a:r>
          </a:p>
          <a:p>
            <a:pPr marL="380990" lvl="1" indent="-380990">
              <a:buFont typeface="Arial" charset="0"/>
              <a:buChar char="•"/>
            </a:pPr>
            <a:r>
              <a:rPr lang="en-US" sz="1867" dirty="0">
                <a:solidFill>
                  <a:schemeClr val="tx1"/>
                </a:solidFill>
              </a:rPr>
              <a:t>Aligning job descriptions with actual KSAs</a:t>
            </a:r>
          </a:p>
          <a:p>
            <a:pPr marL="380990" lvl="1" indent="-380990">
              <a:buFont typeface="Arial" charset="0"/>
              <a:buChar char="•"/>
            </a:pPr>
            <a:endParaRPr lang="en-US" sz="1867" dirty="0">
              <a:solidFill>
                <a:schemeClr val="tx1"/>
              </a:solidFill>
            </a:endParaRPr>
          </a:p>
          <a:p>
            <a:pPr marL="380990" lvl="1" indent="-380990">
              <a:buFont typeface="Arial" charset="0"/>
              <a:buChar char="•"/>
            </a:pPr>
            <a:endParaRPr lang="en-US" sz="1867" dirty="0">
              <a:solidFill>
                <a:schemeClr val="tx1"/>
              </a:solidFill>
            </a:endParaRPr>
          </a:p>
        </p:txBody>
      </p:sp>
      <p:sp>
        <p:nvSpPr>
          <p:cNvPr id="7" name="Text Placeholder 5"/>
          <p:cNvSpPr txBox="1">
            <a:spLocks/>
          </p:cNvSpPr>
          <p:nvPr/>
        </p:nvSpPr>
        <p:spPr>
          <a:xfrm>
            <a:off x="5029200" y="1362266"/>
            <a:ext cx="3940489" cy="4428934"/>
          </a:xfrm>
          <a:prstGeom prst="rect">
            <a:avLst/>
          </a:prstGeom>
          <a:noFill/>
          <a:ln>
            <a:noFill/>
          </a:ln>
        </p:spPr>
        <p:txBody>
          <a:bodyPr lIns="121900" tIns="121900" rIns="121900" bIns="1219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buNone/>
            </a:pPr>
            <a:r>
              <a:rPr lang="en-US" sz="2133" b="1" dirty="0">
                <a:solidFill>
                  <a:schemeClr val="tx1"/>
                </a:solidFill>
              </a:rPr>
              <a:t>Economic Development</a:t>
            </a:r>
          </a:p>
          <a:p>
            <a:pPr marL="380990" lvl="1" indent="-380990">
              <a:buFont typeface="Arial" charset="0"/>
              <a:buChar char="•"/>
            </a:pPr>
            <a:r>
              <a:rPr lang="en-US" sz="1867" dirty="0">
                <a:solidFill>
                  <a:schemeClr val="tx1"/>
                </a:solidFill>
              </a:rPr>
              <a:t>Shared marketing and branding of the region and industry</a:t>
            </a:r>
          </a:p>
          <a:p>
            <a:pPr marL="380990" lvl="1" indent="-380990">
              <a:buFont typeface="Arial" charset="0"/>
              <a:buChar char="•"/>
            </a:pPr>
            <a:r>
              <a:rPr lang="en-US" sz="1867" dirty="0">
                <a:solidFill>
                  <a:schemeClr val="tx1"/>
                </a:solidFill>
              </a:rPr>
              <a:t>Supply chain mapping and coordination</a:t>
            </a:r>
          </a:p>
          <a:p>
            <a:pPr marL="380990" lvl="1" indent="-380990">
              <a:buFont typeface="Arial" charset="0"/>
              <a:buChar char="•"/>
            </a:pPr>
            <a:r>
              <a:rPr lang="en-US" sz="1867" dirty="0">
                <a:solidFill>
                  <a:schemeClr val="tx1"/>
                </a:solidFill>
              </a:rPr>
              <a:t>Shared transportation costs</a:t>
            </a:r>
          </a:p>
          <a:p>
            <a:pPr marL="380990" lvl="1" indent="-380990">
              <a:buFont typeface="Arial" charset="0"/>
              <a:buChar char="•"/>
            </a:pPr>
            <a:r>
              <a:rPr lang="en-US" sz="1867" dirty="0">
                <a:solidFill>
                  <a:schemeClr val="tx1"/>
                </a:solidFill>
              </a:rPr>
              <a:t>Infrastructure improvement</a:t>
            </a:r>
          </a:p>
          <a:p>
            <a:pPr marL="380990" lvl="1" indent="-380990">
              <a:buFont typeface="Arial" charset="0"/>
              <a:buChar char="•"/>
            </a:pPr>
            <a:r>
              <a:rPr lang="en-US" sz="1867" dirty="0">
                <a:solidFill>
                  <a:schemeClr val="tx1"/>
                </a:solidFill>
              </a:rPr>
              <a:t>Regulatory or permitting process streamlining</a:t>
            </a:r>
          </a:p>
          <a:p>
            <a:pPr marL="380990" lvl="1" indent="-380990">
              <a:buFont typeface="Arial" charset="0"/>
              <a:buChar char="•"/>
            </a:pPr>
            <a:r>
              <a:rPr lang="en-US" sz="1867" dirty="0">
                <a:solidFill>
                  <a:schemeClr val="tx1"/>
                </a:solidFill>
              </a:rPr>
              <a:t>Company-to-company networking</a:t>
            </a:r>
          </a:p>
          <a:p>
            <a:pPr marL="380990" lvl="1" indent="-380990">
              <a:buFont typeface="Arial" charset="0"/>
              <a:buChar char="•"/>
            </a:pPr>
            <a:endParaRPr lang="en-US" sz="1867" dirty="0">
              <a:solidFill>
                <a:schemeClr val="tx1"/>
              </a:solidFill>
            </a:endParaRPr>
          </a:p>
          <a:p>
            <a:pPr marL="380990" lvl="1" indent="-380990">
              <a:buFont typeface="Arial" charset="0"/>
              <a:buChar char="•"/>
            </a:pPr>
            <a:endParaRPr lang="en-US" sz="1867" dirty="0">
              <a:solidFill>
                <a:schemeClr val="tx1"/>
              </a:solidFill>
            </a:endParaRPr>
          </a:p>
        </p:txBody>
      </p:sp>
    </p:spTree>
    <p:extLst>
      <p:ext uri="{BB962C8B-B14F-4D97-AF65-F5344CB8AC3E}">
        <p14:creationId xmlns:p14="http://schemas.microsoft.com/office/powerpoint/2010/main" val="159668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6461760" cy="875876"/>
          </a:xfrm>
        </p:spPr>
        <p:txBody>
          <a:bodyPr/>
          <a:lstStyle/>
          <a:p>
            <a:r>
              <a:rPr lang="en-US" sz="2800" dirty="0">
                <a:solidFill>
                  <a:schemeClr val="tx1"/>
                </a:solidFill>
              </a:rPr>
              <a:t>WHY A NEXT GEN APPROACH? </a:t>
            </a:r>
          </a:p>
        </p:txBody>
      </p:sp>
      <p:sp>
        <p:nvSpPr>
          <p:cNvPr id="3" name="Content Placeholder 2"/>
          <p:cNvSpPr>
            <a:spLocks noGrp="1"/>
          </p:cNvSpPr>
          <p:nvPr>
            <p:ph idx="4294967295"/>
          </p:nvPr>
        </p:nvSpPr>
        <p:spPr>
          <a:xfrm>
            <a:off x="1" y="924200"/>
            <a:ext cx="7404409" cy="5558376"/>
          </a:xfrm>
          <a:ln>
            <a:noFill/>
          </a:ln>
        </p:spPr>
        <p:txBody>
          <a:bodyPr>
            <a:normAutofit/>
          </a:bodyPr>
          <a:lstStyle/>
          <a:p>
            <a:pPr>
              <a:buNone/>
            </a:pPr>
            <a:r>
              <a:rPr lang="en-US" sz="1867" b="1" dirty="0">
                <a:solidFill>
                  <a:schemeClr val="bg2"/>
                </a:solidFill>
              </a:rPr>
              <a:t>Impact of Partnership on Businesses</a:t>
            </a:r>
          </a:p>
          <a:p>
            <a:r>
              <a:rPr lang="en-US" sz="1867" dirty="0"/>
              <a:t>82% have businesses with new or enhanced products and/or markets</a:t>
            </a:r>
          </a:p>
          <a:p>
            <a:r>
              <a:rPr lang="en-US" sz="1867" dirty="0"/>
              <a:t>91% have businesses that have found support in finding employees with the skills and experiences their business needs  </a:t>
            </a:r>
          </a:p>
          <a:p>
            <a:r>
              <a:rPr lang="en-US" sz="1867" dirty="0"/>
              <a:t>82% have businesses that have developed new recruitment practices</a:t>
            </a:r>
          </a:p>
          <a:p>
            <a:endParaRPr lang="en-US" sz="1867" b="1" dirty="0"/>
          </a:p>
          <a:p>
            <a:pPr>
              <a:buNone/>
            </a:pPr>
            <a:r>
              <a:rPr lang="en-US" sz="1867" b="1" dirty="0">
                <a:solidFill>
                  <a:schemeClr val="bg2"/>
                </a:solidFill>
              </a:rPr>
              <a:t>Impact of Partnership on Jobseekers and Students </a:t>
            </a:r>
          </a:p>
          <a:p>
            <a:r>
              <a:rPr lang="en-US" sz="1867" dirty="0"/>
              <a:t>71% increased student/jobseeker awareness of training/education programs.</a:t>
            </a:r>
          </a:p>
          <a:p>
            <a:r>
              <a:rPr lang="en-US" sz="1867" dirty="0"/>
              <a:t>62% experienced increased program alignment across secondary, post-secondary, and/or workforce programming.</a:t>
            </a:r>
          </a:p>
          <a:p>
            <a:r>
              <a:rPr lang="en-US" sz="1867" dirty="0"/>
              <a:t>67% enhanced existing or developed new training/education program(s).</a:t>
            </a:r>
          </a:p>
          <a:p>
            <a:endParaRPr lang="en-US" sz="1867" dirty="0"/>
          </a:p>
          <a:p>
            <a:pPr marL="0" indent="0">
              <a:buNone/>
            </a:pPr>
            <a:r>
              <a:rPr lang="en-US" sz="1867" i="1" dirty="0"/>
              <a:t>TOOL:  </a:t>
            </a:r>
            <a:r>
              <a:rPr lang="en-US" sz="1800" i="1" dirty="0"/>
              <a:t>MODULE 5: Success Metrics of Next Gen Sector Partnerships</a:t>
            </a:r>
          </a:p>
          <a:p>
            <a:endParaRPr lang="en-US" sz="1867" dirty="0"/>
          </a:p>
        </p:txBody>
      </p:sp>
    </p:spTree>
    <p:extLst>
      <p:ext uri="{BB962C8B-B14F-4D97-AF65-F5344CB8AC3E}">
        <p14:creationId xmlns:p14="http://schemas.microsoft.com/office/powerpoint/2010/main" val="51574680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DCB0-30AA-4531-BF5A-DD8F943D45C0}"/>
              </a:ext>
            </a:extLst>
          </p:cNvPr>
          <p:cNvSpPr>
            <a:spLocks noGrp="1"/>
          </p:cNvSpPr>
          <p:nvPr>
            <p:ph type="title"/>
          </p:nvPr>
        </p:nvSpPr>
        <p:spPr/>
        <p:txBody>
          <a:bodyPr>
            <a:normAutofit/>
          </a:bodyPr>
          <a:lstStyle/>
          <a:p>
            <a:r>
              <a:rPr lang="en-US" sz="3200" dirty="0"/>
              <a:t>Getting Real:  Typical Trajectory of Next Gen Sector Partnerships</a:t>
            </a:r>
          </a:p>
        </p:txBody>
      </p:sp>
      <p:pic>
        <p:nvPicPr>
          <p:cNvPr id="4" name="Content Placeholder 3">
            <a:extLst>
              <a:ext uri="{FF2B5EF4-FFF2-40B4-BE49-F238E27FC236}">
                <a16:creationId xmlns:a16="http://schemas.microsoft.com/office/drawing/2014/main" id="{36150709-30D1-410C-8ADA-A158986BE180}"/>
              </a:ext>
            </a:extLst>
          </p:cNvPr>
          <p:cNvPicPr>
            <a:picLocks noGrp="1"/>
          </p:cNvPicPr>
          <p:nvPr>
            <p:ph idx="1"/>
          </p:nvPr>
        </p:nvPicPr>
        <p:blipFill>
          <a:blip r:embed="rId2"/>
          <a:stretch>
            <a:fillRect/>
          </a:stretch>
        </p:blipFill>
        <p:spPr>
          <a:xfrm>
            <a:off x="2104920" y="1825625"/>
            <a:ext cx="5866023" cy="4105275"/>
          </a:xfrm>
          <a:prstGeom prst="rect">
            <a:avLst/>
          </a:prstGeom>
        </p:spPr>
      </p:pic>
    </p:spTree>
    <p:extLst>
      <p:ext uri="{BB962C8B-B14F-4D97-AF65-F5344CB8AC3E}">
        <p14:creationId xmlns:p14="http://schemas.microsoft.com/office/powerpoint/2010/main" val="200146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E5460EF-80FA-44B7-B99D-2403264BC68D}"/>
              </a:ext>
            </a:extLst>
          </p:cNvPr>
          <p:cNvSpPr>
            <a:spLocks noGrp="1"/>
          </p:cNvSpPr>
          <p:nvPr>
            <p:ph type="subTitle" idx="1"/>
          </p:nvPr>
        </p:nvSpPr>
        <p:spPr/>
        <p:txBody>
          <a:bodyPr/>
          <a:lstStyle/>
          <a:p>
            <a:pPr>
              <a:buFont typeface="Arial" charset="0"/>
              <a:buNone/>
              <a:defRPr/>
            </a:pPr>
            <a:endParaRPr lang="en-US"/>
          </a:p>
        </p:txBody>
      </p:sp>
      <p:sp>
        <p:nvSpPr>
          <p:cNvPr id="23555" name="Title 3">
            <a:extLst>
              <a:ext uri="{FF2B5EF4-FFF2-40B4-BE49-F238E27FC236}">
                <a16:creationId xmlns:a16="http://schemas.microsoft.com/office/drawing/2014/main" id="{C73C786B-A8FB-4A1D-9F54-84C194B95CDC}"/>
              </a:ext>
            </a:extLst>
          </p:cNvPr>
          <p:cNvSpPr>
            <a:spLocks noGrp="1"/>
          </p:cNvSpPr>
          <p:nvPr>
            <p:ph type="ctrTitle"/>
          </p:nvPr>
        </p:nvSpPr>
        <p:spPr/>
        <p:txBody>
          <a:bodyPr/>
          <a:lstStyle/>
          <a:p>
            <a:endParaRPr lang="en-US" altLang="en-US"/>
          </a:p>
        </p:txBody>
      </p:sp>
      <p:pic>
        <p:nvPicPr>
          <p:cNvPr id="23556" name="Picture 4">
            <a:extLst>
              <a:ext uri="{FF2B5EF4-FFF2-40B4-BE49-F238E27FC236}">
                <a16:creationId xmlns:a16="http://schemas.microsoft.com/office/drawing/2014/main" id="{525B8E95-C0F7-4488-8119-E4CD109E6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93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12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E29802E-27B4-4D70-984E-6382186EF5AE}"/>
              </a:ext>
            </a:extLst>
          </p:cNvPr>
          <p:cNvSpPr>
            <a:spLocks noGrp="1"/>
          </p:cNvSpPr>
          <p:nvPr>
            <p:ph type="title"/>
          </p:nvPr>
        </p:nvSpPr>
        <p:spPr/>
        <p:txBody>
          <a:bodyPr/>
          <a:lstStyle/>
          <a:p>
            <a:endParaRPr lang="en-US" altLang="en-US"/>
          </a:p>
        </p:txBody>
      </p:sp>
      <p:sp>
        <p:nvSpPr>
          <p:cNvPr id="24579" name="Content Placeholder 2">
            <a:extLst>
              <a:ext uri="{FF2B5EF4-FFF2-40B4-BE49-F238E27FC236}">
                <a16:creationId xmlns:a16="http://schemas.microsoft.com/office/drawing/2014/main" id="{3A53BDA0-16D5-4676-A2A7-24FA2DC290DE}"/>
              </a:ext>
            </a:extLst>
          </p:cNvPr>
          <p:cNvSpPr>
            <a:spLocks noGrp="1"/>
          </p:cNvSpPr>
          <p:nvPr>
            <p:ph idx="1"/>
          </p:nvPr>
        </p:nvSpPr>
        <p:spPr/>
        <p:txBody>
          <a:bodyPr/>
          <a:lstStyle/>
          <a:p>
            <a:endParaRPr lang="en-US" altLang="en-US"/>
          </a:p>
        </p:txBody>
      </p:sp>
      <p:pic>
        <p:nvPicPr>
          <p:cNvPr id="24580" name="Picture 3">
            <a:extLst>
              <a:ext uri="{FF2B5EF4-FFF2-40B4-BE49-F238E27FC236}">
                <a16:creationId xmlns:a16="http://schemas.microsoft.com/office/drawing/2014/main" id="{9841CE9F-D8BB-476A-A36A-A4C10AD62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93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359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20EE4D3-B51E-4C40-B39B-68D738B61147}"/>
              </a:ext>
            </a:extLst>
          </p:cNvPr>
          <p:cNvSpPr>
            <a:spLocks noGrp="1"/>
          </p:cNvSpPr>
          <p:nvPr>
            <p:ph type="title"/>
          </p:nvPr>
        </p:nvSpPr>
        <p:spPr/>
        <p:txBody>
          <a:bodyPr/>
          <a:lstStyle/>
          <a:p>
            <a:endParaRPr lang="en-US" altLang="en-US"/>
          </a:p>
        </p:txBody>
      </p:sp>
      <p:sp>
        <p:nvSpPr>
          <p:cNvPr id="25603" name="Content Placeholder 2">
            <a:extLst>
              <a:ext uri="{FF2B5EF4-FFF2-40B4-BE49-F238E27FC236}">
                <a16:creationId xmlns:a16="http://schemas.microsoft.com/office/drawing/2014/main" id="{321A72AD-5697-4766-9F5E-3F081B7EE9E2}"/>
              </a:ext>
            </a:extLst>
          </p:cNvPr>
          <p:cNvSpPr>
            <a:spLocks noGrp="1"/>
          </p:cNvSpPr>
          <p:nvPr>
            <p:ph idx="1"/>
          </p:nvPr>
        </p:nvSpPr>
        <p:spPr/>
        <p:txBody>
          <a:bodyPr/>
          <a:lstStyle/>
          <a:p>
            <a:endParaRPr lang="en-US" altLang="en-US"/>
          </a:p>
        </p:txBody>
      </p:sp>
      <p:pic>
        <p:nvPicPr>
          <p:cNvPr id="25604" name="Picture 3">
            <a:extLst>
              <a:ext uri="{FF2B5EF4-FFF2-40B4-BE49-F238E27FC236}">
                <a16:creationId xmlns:a16="http://schemas.microsoft.com/office/drawing/2014/main" id="{8527FC1C-EFF0-4A98-8846-51E5D5390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93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600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E67F9CF-9DC0-4FF9-8954-D9D6DDE6C933}"/>
              </a:ext>
            </a:extLst>
          </p:cNvPr>
          <p:cNvSpPr>
            <a:spLocks noGrp="1"/>
          </p:cNvSpPr>
          <p:nvPr>
            <p:ph type="title"/>
          </p:nvPr>
        </p:nvSpPr>
        <p:spPr/>
        <p:txBody>
          <a:bodyPr/>
          <a:lstStyle/>
          <a:p>
            <a:endParaRPr lang="en-US" altLang="en-US"/>
          </a:p>
        </p:txBody>
      </p:sp>
      <p:sp>
        <p:nvSpPr>
          <p:cNvPr id="26627" name="Content Placeholder 2">
            <a:extLst>
              <a:ext uri="{FF2B5EF4-FFF2-40B4-BE49-F238E27FC236}">
                <a16:creationId xmlns:a16="http://schemas.microsoft.com/office/drawing/2014/main" id="{E3576102-92D4-4EDE-9D0A-01871C22D04A}"/>
              </a:ext>
            </a:extLst>
          </p:cNvPr>
          <p:cNvSpPr>
            <a:spLocks noGrp="1"/>
          </p:cNvSpPr>
          <p:nvPr>
            <p:ph idx="1"/>
          </p:nvPr>
        </p:nvSpPr>
        <p:spPr/>
        <p:txBody>
          <a:bodyPr/>
          <a:lstStyle/>
          <a:p>
            <a:endParaRPr lang="en-US" altLang="en-US"/>
          </a:p>
        </p:txBody>
      </p:sp>
      <p:pic>
        <p:nvPicPr>
          <p:cNvPr id="26628" name="Picture 2">
            <a:extLst>
              <a:ext uri="{FF2B5EF4-FFF2-40B4-BE49-F238E27FC236}">
                <a16:creationId xmlns:a16="http://schemas.microsoft.com/office/drawing/2014/main" id="{C1D4D8F1-DB2E-4F15-BF77-86DBA283E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5193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196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8" y="365126"/>
            <a:ext cx="8203622" cy="1325563"/>
          </a:xfrm>
        </p:spPr>
        <p:txBody>
          <a:bodyPr>
            <a:normAutofit/>
          </a:bodyPr>
          <a:lstStyle/>
          <a:p>
            <a:r>
              <a:rPr lang="en-US" sz="3200" cap="all" dirty="0">
                <a:solidFill>
                  <a:schemeClr val="tx1"/>
                </a:solidFill>
              </a:rPr>
              <a:t>Next Gen Sector Partnerships </a:t>
            </a:r>
            <a:r>
              <a:rPr lang="en-US" sz="3200" cap="all" dirty="0">
                <a:solidFill>
                  <a:schemeClr val="accent6"/>
                </a:solidFill>
              </a:rPr>
              <a:t>are Different from:</a:t>
            </a:r>
          </a:p>
        </p:txBody>
      </p:sp>
      <p:sp>
        <p:nvSpPr>
          <p:cNvPr id="3" name="Text Placeholder 2"/>
          <p:cNvSpPr>
            <a:spLocks noGrp="1"/>
          </p:cNvSpPr>
          <p:nvPr>
            <p:ph idx="1"/>
          </p:nvPr>
        </p:nvSpPr>
        <p:spPr>
          <a:xfrm>
            <a:off x="893618" y="2012661"/>
            <a:ext cx="7621732" cy="4104528"/>
          </a:xfrm>
        </p:spPr>
        <p:txBody>
          <a:bodyPr/>
          <a:lstStyle/>
          <a:p>
            <a:pPr marL="380990" indent="-380990"/>
            <a:r>
              <a:rPr lang="en-US" sz="2400" dirty="0"/>
              <a:t>Workforce Development Board </a:t>
            </a:r>
          </a:p>
          <a:p>
            <a:pPr marL="380990" indent="-380990"/>
            <a:r>
              <a:rPr lang="en-US" sz="2400" dirty="0"/>
              <a:t>Chamber of Commerce </a:t>
            </a:r>
          </a:p>
          <a:p>
            <a:pPr marL="380990" indent="-380990"/>
            <a:r>
              <a:rPr lang="en-US" sz="2400" dirty="0"/>
              <a:t>Education Advisory Board</a:t>
            </a:r>
          </a:p>
          <a:p>
            <a:pPr marL="380990" indent="-380990"/>
            <a:r>
              <a:rPr lang="en-US" sz="2400" dirty="0"/>
              <a:t>Career Pathway Employer Groups</a:t>
            </a:r>
          </a:p>
          <a:p>
            <a:pPr marL="380990" indent="-380990"/>
            <a:r>
              <a:rPr lang="en-US" sz="2400" dirty="0"/>
              <a:t>Economic Development Organization </a:t>
            </a:r>
          </a:p>
          <a:p>
            <a:pPr marL="380990" indent="-380990"/>
            <a:r>
              <a:rPr lang="en-US" sz="2400" dirty="0"/>
              <a:t>Industry Association </a:t>
            </a:r>
          </a:p>
          <a:p>
            <a:pPr marL="380990" indent="-380990"/>
            <a:r>
              <a:rPr lang="en-US" sz="2400" dirty="0"/>
              <a:t>Focus Groups</a:t>
            </a:r>
          </a:p>
        </p:txBody>
      </p:sp>
    </p:spTree>
    <p:extLst>
      <p:ext uri="{BB962C8B-B14F-4D97-AF65-F5344CB8AC3E}">
        <p14:creationId xmlns:p14="http://schemas.microsoft.com/office/powerpoint/2010/main" val="14279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9328" y="897575"/>
            <a:ext cx="7781573" cy="5110005"/>
          </a:xfrm>
        </p:spPr>
      </p:pic>
      <p:sp>
        <p:nvSpPr>
          <p:cNvPr id="5" name="TextBox 4"/>
          <p:cNvSpPr txBox="1"/>
          <p:nvPr/>
        </p:nvSpPr>
        <p:spPr>
          <a:xfrm>
            <a:off x="632495" y="175424"/>
            <a:ext cx="7888406" cy="584775"/>
          </a:xfrm>
          <a:prstGeom prst="rect">
            <a:avLst/>
          </a:prstGeom>
          <a:noFill/>
        </p:spPr>
        <p:txBody>
          <a:bodyPr wrap="square" rtlCol="0">
            <a:spAutoFit/>
          </a:bodyPr>
          <a:lstStyle/>
          <a:p>
            <a:pPr algn="ctr"/>
            <a:r>
              <a:rPr lang="en-US" sz="3200" b="1" dirty="0" err="1"/>
              <a:t>www.nextgensectorpartnerships.com</a:t>
            </a:r>
            <a:endParaRPr lang="en-US" sz="3200" b="1" dirty="0"/>
          </a:p>
        </p:txBody>
      </p:sp>
    </p:spTree>
    <p:extLst>
      <p:ext uri="{BB962C8B-B14F-4D97-AF65-F5344CB8AC3E}">
        <p14:creationId xmlns:p14="http://schemas.microsoft.com/office/powerpoint/2010/main" val="340479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551A-CF06-4D7A-B05B-7F5653DBE709}"/>
              </a:ext>
            </a:extLst>
          </p:cNvPr>
          <p:cNvSpPr>
            <a:spLocks noGrp="1"/>
          </p:cNvSpPr>
          <p:nvPr>
            <p:ph type="title"/>
          </p:nvPr>
        </p:nvSpPr>
        <p:spPr/>
        <p:txBody>
          <a:bodyPr>
            <a:normAutofit/>
          </a:bodyPr>
          <a:lstStyle/>
          <a:p>
            <a:r>
              <a:rPr lang="en-US" sz="3600" dirty="0">
                <a:solidFill>
                  <a:schemeClr val="tx1"/>
                </a:solidFill>
              </a:rPr>
              <a:t>Build a Broad-Based Support Team</a:t>
            </a:r>
            <a:endParaRPr lang="en-US" sz="3600" dirty="0"/>
          </a:p>
        </p:txBody>
      </p:sp>
      <p:sp>
        <p:nvSpPr>
          <p:cNvPr id="3" name="Content Placeholder 2">
            <a:extLst>
              <a:ext uri="{FF2B5EF4-FFF2-40B4-BE49-F238E27FC236}">
                <a16:creationId xmlns:a16="http://schemas.microsoft.com/office/drawing/2014/main" id="{D11DD39E-E8A0-44D1-870A-0EE37DE9760B}"/>
              </a:ext>
            </a:extLst>
          </p:cNvPr>
          <p:cNvSpPr>
            <a:spLocks noGrp="1"/>
          </p:cNvSpPr>
          <p:nvPr>
            <p:ph idx="1"/>
          </p:nvPr>
        </p:nvSpPr>
        <p:spPr/>
        <p:txBody>
          <a:bodyPr>
            <a:normAutofit lnSpcReduction="10000"/>
          </a:bodyPr>
          <a:lstStyle/>
          <a:p>
            <a:pPr marL="457200" indent="-457200"/>
            <a:r>
              <a:rPr lang="en-US" b="1" dirty="0"/>
              <a:t>Think beyond workforce</a:t>
            </a:r>
            <a:r>
              <a:rPr lang="en-US" dirty="0"/>
              <a:t>—include education, economic development, and others with a stake in successful sector partnership building</a:t>
            </a:r>
          </a:p>
          <a:p>
            <a:pPr marL="457200" indent="-457200"/>
            <a:r>
              <a:rPr lang="en-US" b="1" dirty="0"/>
              <a:t>Pay attention to people</a:t>
            </a:r>
            <a:r>
              <a:rPr lang="en-US" dirty="0"/>
              <a:t>—target leaders/ influencers/doers, vs. representatives/free riders/opponents.  Assemble the “coalition of the willing”…important to have the right “first responders” </a:t>
            </a:r>
          </a:p>
          <a:p>
            <a:pPr marL="457200" indent="-457200"/>
            <a:r>
              <a:rPr lang="en-US" b="1" dirty="0"/>
              <a:t>Address concerns early</a:t>
            </a:r>
            <a:r>
              <a:rPr lang="en-US" dirty="0"/>
              <a:t>—set ground rules, make it formal as necessary to build trust  </a:t>
            </a:r>
          </a:p>
          <a:p>
            <a:endParaRPr lang="en-US" dirty="0"/>
          </a:p>
        </p:txBody>
      </p:sp>
    </p:spTree>
    <p:extLst>
      <p:ext uri="{BB962C8B-B14F-4D97-AF65-F5344CB8AC3E}">
        <p14:creationId xmlns:p14="http://schemas.microsoft.com/office/powerpoint/2010/main" val="132671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63768" y="451391"/>
            <a:ext cx="8595082"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E161C"/>
              </a:buClr>
              <a:buSzPct val="25000"/>
              <a:buFont typeface="Calibri"/>
              <a:buNone/>
            </a:pPr>
            <a:r>
              <a:rPr lang="en-US" sz="4400" b="0" i="0" u="none" strike="noStrike" cap="none" dirty="0">
                <a:solidFill>
                  <a:srgbClr val="0E161C"/>
                </a:solidFill>
                <a:latin typeface="Calibri"/>
                <a:ea typeface="Calibri"/>
                <a:cs typeface="Calibri"/>
                <a:sym typeface="Calibri"/>
              </a:rPr>
              <a:t>What to Expect from Today</a:t>
            </a:r>
          </a:p>
        </p:txBody>
      </p:sp>
      <p:sp>
        <p:nvSpPr>
          <p:cNvPr id="88" name="Shape 88"/>
          <p:cNvSpPr txBox="1">
            <a:spLocks noGrp="1"/>
          </p:cNvSpPr>
          <p:nvPr>
            <p:ph type="body" idx="1"/>
          </p:nvPr>
        </p:nvSpPr>
        <p:spPr>
          <a:xfrm>
            <a:off x="3688975" y="1583524"/>
            <a:ext cx="5310553" cy="410452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A better understanding of the </a:t>
            </a:r>
            <a:r>
              <a:rPr lang="en-US" sz="2400" dirty="0">
                <a:solidFill>
                  <a:schemeClr val="dk1"/>
                </a:solidFill>
                <a:latin typeface="Calibri"/>
                <a:ea typeface="Calibri"/>
                <a:cs typeface="Calibri"/>
                <a:sym typeface="Calibri"/>
              </a:rPr>
              <a:t>steps required to </a:t>
            </a:r>
            <a:r>
              <a:rPr lang="en-US" sz="2400" dirty="0"/>
              <a:t>successfully launch a next gen sector partnership</a:t>
            </a:r>
          </a:p>
          <a:p>
            <a:pPr marL="228600" marR="0" lvl="0" indent="-228600" algn="l" rtl="0">
              <a:lnSpc>
                <a:spcPct val="90000"/>
              </a:lnSpc>
              <a:spcBef>
                <a:spcPts val="1000"/>
              </a:spcBef>
              <a:spcAft>
                <a:spcPts val="0"/>
              </a:spcAft>
              <a:buClr>
                <a:schemeClr val="dk1"/>
              </a:buClr>
              <a:buSzPct val="100000"/>
              <a:buFont typeface="Arial"/>
              <a:buChar char="•"/>
            </a:pPr>
            <a:r>
              <a:rPr lang="en-US" sz="2400" dirty="0">
                <a:solidFill>
                  <a:schemeClr val="dk1"/>
                </a:solidFill>
                <a:latin typeface="Calibri"/>
                <a:ea typeface="Calibri"/>
                <a:cs typeface="Calibri"/>
                <a:sym typeface="Calibri"/>
              </a:rPr>
              <a:t>References to specific tools in the Next Gen Toolkit that can help you put your learning into practice</a:t>
            </a:r>
            <a:endParaRPr lang="en-US" sz="2400" dirty="0"/>
          </a:p>
          <a:p>
            <a:pPr marL="228600" marR="0" lvl="0" indent="-228600" algn="l" rtl="0">
              <a:lnSpc>
                <a:spcPct val="90000"/>
              </a:lnSpc>
              <a:spcBef>
                <a:spcPts val="1000"/>
              </a:spcBef>
              <a:spcAft>
                <a:spcPts val="0"/>
              </a:spcAft>
              <a:buClr>
                <a:schemeClr val="dk1"/>
              </a:buClr>
              <a:buSzPct val="100000"/>
              <a:buFont typeface="Arial"/>
              <a:buChar char="•"/>
            </a:pPr>
            <a:r>
              <a:rPr lang="en-US" sz="2400" dirty="0"/>
              <a:t>Opportunities to ask questions after we cover each step, so be ready!</a:t>
            </a:r>
          </a:p>
          <a:p>
            <a:pPr marL="0" marR="0" lvl="0" indent="0" algn="l" rtl="0">
              <a:lnSpc>
                <a:spcPct val="90000"/>
              </a:lnSpc>
              <a:spcBef>
                <a:spcPts val="1000"/>
              </a:spcBef>
              <a:buNone/>
            </a:pPr>
            <a:endParaRPr sz="2400" b="0" i="0" u="none" strike="noStrike" cap="none" dirty="0">
              <a:solidFill>
                <a:schemeClr val="dk1"/>
              </a:solidFill>
              <a:latin typeface="Calibri"/>
              <a:ea typeface="Calibri"/>
              <a:cs typeface="Calibri"/>
              <a:sym typeface="Calibri"/>
            </a:endParaRPr>
          </a:p>
        </p:txBody>
      </p:sp>
      <p:pic>
        <p:nvPicPr>
          <p:cNvPr id="89" name="Shape 89"/>
          <p:cNvPicPr preferRelativeResize="0"/>
          <p:nvPr/>
        </p:nvPicPr>
        <p:blipFill rotWithShape="1">
          <a:blip r:embed="rId3">
            <a:alphaModFix/>
          </a:blip>
          <a:srcRect/>
          <a:stretch/>
        </p:blipFill>
        <p:spPr>
          <a:xfrm>
            <a:off x="263775" y="1776950"/>
            <a:ext cx="3425400" cy="3468000"/>
          </a:xfrm>
          <a:prstGeom prst="rect">
            <a:avLst/>
          </a:prstGeom>
          <a:noFill/>
          <a:ln>
            <a:noFill/>
          </a:ln>
        </p:spPr>
      </p:pic>
    </p:spTree>
    <p:extLst>
      <p:ext uri="{BB962C8B-B14F-4D97-AF65-F5344CB8AC3E}">
        <p14:creationId xmlns:p14="http://schemas.microsoft.com/office/powerpoint/2010/main" val="11535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DEA39-6FC7-475D-81C2-DC5D159BF7E7}"/>
              </a:ext>
            </a:extLst>
          </p:cNvPr>
          <p:cNvSpPr>
            <a:spLocks noGrp="1"/>
          </p:cNvSpPr>
          <p:nvPr>
            <p:ph type="title"/>
          </p:nvPr>
        </p:nvSpPr>
        <p:spPr/>
        <p:txBody>
          <a:bodyPr>
            <a:normAutofit/>
          </a:bodyPr>
          <a:lstStyle/>
          <a:p>
            <a:r>
              <a:rPr lang="en-US" sz="4000" dirty="0"/>
              <a:t>Select a Convener/Co-Conveners</a:t>
            </a:r>
          </a:p>
        </p:txBody>
      </p:sp>
      <p:sp>
        <p:nvSpPr>
          <p:cNvPr id="3" name="Content Placeholder 2">
            <a:extLst>
              <a:ext uri="{FF2B5EF4-FFF2-40B4-BE49-F238E27FC236}">
                <a16:creationId xmlns:a16="http://schemas.microsoft.com/office/drawing/2014/main" id="{0FA43D24-FEC1-4C56-A708-E757DB4D2CC6}"/>
              </a:ext>
            </a:extLst>
          </p:cNvPr>
          <p:cNvSpPr>
            <a:spLocks noGrp="1"/>
          </p:cNvSpPr>
          <p:nvPr>
            <p:ph idx="1"/>
          </p:nvPr>
        </p:nvSpPr>
        <p:spPr/>
        <p:txBody>
          <a:bodyPr>
            <a:normAutofit lnSpcReduction="10000"/>
          </a:bodyPr>
          <a:lstStyle/>
          <a:p>
            <a:r>
              <a:rPr lang="en-US" b="1" dirty="0"/>
              <a:t>Seen as Neutral</a:t>
            </a:r>
          </a:p>
          <a:p>
            <a:r>
              <a:rPr lang="en-US" b="1" dirty="0"/>
              <a:t>Trusted, Credible with Business and other Community Partners</a:t>
            </a:r>
          </a:p>
          <a:p>
            <a:r>
              <a:rPr lang="en-US" b="1" dirty="0"/>
              <a:t>Able to Play Strong Roles</a:t>
            </a:r>
          </a:p>
          <a:p>
            <a:pPr lvl="1"/>
            <a:r>
              <a:rPr lang="en-US" dirty="0"/>
              <a:t>Coordinate</a:t>
            </a:r>
          </a:p>
          <a:p>
            <a:pPr lvl="1"/>
            <a:r>
              <a:rPr lang="en-US" dirty="0"/>
              <a:t>Communicate</a:t>
            </a:r>
          </a:p>
          <a:p>
            <a:pPr lvl="1"/>
            <a:r>
              <a:rPr lang="en-US" dirty="0"/>
              <a:t>Connect</a:t>
            </a:r>
          </a:p>
          <a:p>
            <a:pPr lvl="1"/>
            <a:r>
              <a:rPr lang="en-US" dirty="0"/>
              <a:t>Facilitate</a:t>
            </a:r>
          </a:p>
          <a:p>
            <a:pPr marL="0" indent="0">
              <a:buNone/>
            </a:pPr>
            <a:r>
              <a:rPr lang="en-US" i="1" dirty="0"/>
              <a:t>TOOL:  Job Description for Sector Partnership Conveners</a:t>
            </a:r>
          </a:p>
        </p:txBody>
      </p:sp>
    </p:spTree>
    <p:extLst>
      <p:ext uri="{BB962C8B-B14F-4D97-AF65-F5344CB8AC3E}">
        <p14:creationId xmlns:p14="http://schemas.microsoft.com/office/powerpoint/2010/main" val="4087333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Questions?</a:t>
            </a:r>
          </a:p>
        </p:txBody>
      </p:sp>
      <p:sp>
        <p:nvSpPr>
          <p:cNvPr id="7" name="Content Placeholder 2"/>
          <p:cNvSpPr txBox="1">
            <a:spLocks/>
          </p:cNvSpPr>
          <p:nvPr/>
        </p:nvSpPr>
        <p:spPr>
          <a:xfrm>
            <a:off x="498763" y="1690689"/>
            <a:ext cx="8016585" cy="4523075"/>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buNone/>
            </a:pPr>
            <a:r>
              <a:rPr lang="en-US" sz="3200" b="1" dirty="0">
                <a:solidFill>
                  <a:schemeClr val="tx1"/>
                </a:solidFill>
              </a:rPr>
              <a:t>STEP 1: </a:t>
            </a:r>
            <a:r>
              <a:rPr lang="en-US" sz="3200" dirty="0">
                <a:solidFill>
                  <a:schemeClr val="tx1"/>
                </a:solidFill>
              </a:rPr>
              <a:t>Build a regional sector support team—a joint decision-making body</a:t>
            </a:r>
          </a:p>
          <a:p>
            <a:pPr>
              <a:buNone/>
            </a:pPr>
            <a:endParaRPr lang="en-US" sz="3200" dirty="0">
              <a:solidFill>
                <a:schemeClr val="tx1"/>
              </a:solidFill>
            </a:endParaRPr>
          </a:p>
          <a:p>
            <a:pPr marL="457200" indent="-457200">
              <a:buFont typeface="Wingdings" panose="05000000000000000000" pitchFamily="2" charset="2"/>
              <a:buChar char="Ø"/>
            </a:pPr>
            <a:r>
              <a:rPr lang="en-US" sz="3200" dirty="0">
                <a:solidFill>
                  <a:schemeClr val="tx1"/>
                </a:solidFill>
              </a:rPr>
              <a:t>Make the Case for a New Approach</a:t>
            </a:r>
          </a:p>
          <a:p>
            <a:pPr marL="457200" indent="-457200">
              <a:buFont typeface="Wingdings" panose="05000000000000000000" pitchFamily="2" charset="2"/>
              <a:buChar char="Ø"/>
            </a:pPr>
            <a:r>
              <a:rPr lang="en-US" sz="3200" dirty="0">
                <a:solidFill>
                  <a:schemeClr val="tx1"/>
                </a:solidFill>
              </a:rPr>
              <a:t>Build a Broad-Based Support Team</a:t>
            </a:r>
          </a:p>
          <a:p>
            <a:pPr marL="457200" indent="-457200">
              <a:buFont typeface="Wingdings" panose="05000000000000000000" pitchFamily="2" charset="2"/>
              <a:buChar char="Ø"/>
            </a:pPr>
            <a:r>
              <a:rPr lang="en-US" sz="3200" dirty="0">
                <a:solidFill>
                  <a:schemeClr val="tx1"/>
                </a:solidFill>
              </a:rPr>
              <a:t>Select a Convener/Co-conveners</a:t>
            </a:r>
          </a:p>
          <a:p>
            <a:pPr>
              <a:buNone/>
            </a:pPr>
            <a:endParaRPr lang="en-US" sz="3200" dirty="0">
              <a:solidFill>
                <a:schemeClr val="tx1"/>
              </a:solidFill>
            </a:endParaRPr>
          </a:p>
          <a:p>
            <a:pPr>
              <a:buNone/>
            </a:pPr>
            <a:endParaRPr lang="en-US" sz="2200" dirty="0">
              <a:solidFill>
                <a:schemeClr val="tx1"/>
              </a:solidFill>
            </a:endParaRPr>
          </a:p>
        </p:txBody>
      </p:sp>
    </p:spTree>
    <p:extLst>
      <p:ext uri="{BB962C8B-B14F-4D97-AF65-F5344CB8AC3E}">
        <p14:creationId xmlns:p14="http://schemas.microsoft.com/office/powerpoint/2010/main" val="1369502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B207-D8C5-4A4F-957D-BE3BFAB84955}"/>
              </a:ext>
            </a:extLst>
          </p:cNvPr>
          <p:cNvSpPr>
            <a:spLocks noGrp="1"/>
          </p:cNvSpPr>
          <p:nvPr>
            <p:ph type="title"/>
          </p:nvPr>
        </p:nvSpPr>
        <p:spPr/>
        <p:txBody>
          <a:bodyPr>
            <a:normAutofit fontScale="90000"/>
          </a:bodyPr>
          <a:lstStyle/>
          <a:p>
            <a:r>
              <a:rPr lang="en-US" sz="3600" b="1" dirty="0">
                <a:solidFill>
                  <a:schemeClr val="tx1"/>
                </a:solidFill>
              </a:rPr>
              <a:t>STEP 2: Identify and agree on sectors that merit your collective action</a:t>
            </a:r>
            <a:br>
              <a:rPr lang="en-US" dirty="0">
                <a:solidFill>
                  <a:schemeClr val="tx1"/>
                </a:solidFill>
              </a:rPr>
            </a:br>
            <a:endParaRPr lang="en-US" dirty="0"/>
          </a:p>
        </p:txBody>
      </p:sp>
      <p:sp>
        <p:nvSpPr>
          <p:cNvPr id="3" name="Content Placeholder 2">
            <a:extLst>
              <a:ext uri="{FF2B5EF4-FFF2-40B4-BE49-F238E27FC236}">
                <a16:creationId xmlns:a16="http://schemas.microsoft.com/office/drawing/2014/main" id="{0A69C0F3-830A-4E24-AF56-EA5D401194A7}"/>
              </a:ext>
            </a:extLst>
          </p:cNvPr>
          <p:cNvSpPr>
            <a:spLocks noGrp="1"/>
          </p:cNvSpPr>
          <p:nvPr>
            <p:ph idx="1"/>
          </p:nvPr>
        </p:nvSpPr>
        <p:spPr/>
        <p:txBody>
          <a:bodyPr/>
          <a:lstStyle/>
          <a:p>
            <a:r>
              <a:rPr lang="en-US" dirty="0"/>
              <a:t>Start by compiling and organizing labor market information for your region</a:t>
            </a:r>
          </a:p>
          <a:p>
            <a:r>
              <a:rPr lang="en-US" dirty="0"/>
              <a:t>Identify candidate sectors that are key drivers of your regional economy</a:t>
            </a:r>
          </a:p>
          <a:p>
            <a:r>
              <a:rPr lang="en-US" dirty="0"/>
              <a:t>Apply “readiness testing” to each of your candidate sectors</a:t>
            </a:r>
          </a:p>
          <a:p>
            <a:r>
              <a:rPr lang="en-US" dirty="0"/>
              <a:t>Choose your most-ready sector for your first launch </a:t>
            </a:r>
          </a:p>
        </p:txBody>
      </p:sp>
    </p:spTree>
    <p:extLst>
      <p:ext uri="{BB962C8B-B14F-4D97-AF65-F5344CB8AC3E}">
        <p14:creationId xmlns:p14="http://schemas.microsoft.com/office/powerpoint/2010/main" val="1116774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B17A-1993-4F5B-876F-8526D1B7219F}"/>
              </a:ext>
            </a:extLst>
          </p:cNvPr>
          <p:cNvSpPr>
            <a:spLocks noGrp="1"/>
          </p:cNvSpPr>
          <p:nvPr>
            <p:ph type="title"/>
          </p:nvPr>
        </p:nvSpPr>
        <p:spPr/>
        <p:txBody>
          <a:bodyPr>
            <a:normAutofit/>
          </a:bodyPr>
          <a:lstStyle/>
          <a:p>
            <a:r>
              <a:rPr lang="en-US" sz="3600" dirty="0"/>
              <a:t>Start with Labor Market Information</a:t>
            </a:r>
          </a:p>
        </p:txBody>
      </p:sp>
      <p:sp>
        <p:nvSpPr>
          <p:cNvPr id="3" name="Content Placeholder 2">
            <a:extLst>
              <a:ext uri="{FF2B5EF4-FFF2-40B4-BE49-F238E27FC236}">
                <a16:creationId xmlns:a16="http://schemas.microsoft.com/office/drawing/2014/main" id="{9D083D34-481D-4B6E-93CE-9254F58E3089}"/>
              </a:ext>
            </a:extLst>
          </p:cNvPr>
          <p:cNvSpPr>
            <a:spLocks noGrp="1"/>
          </p:cNvSpPr>
          <p:nvPr>
            <p:ph idx="1"/>
          </p:nvPr>
        </p:nvSpPr>
        <p:spPr/>
        <p:txBody>
          <a:bodyPr>
            <a:normAutofit lnSpcReduction="10000"/>
          </a:bodyPr>
          <a:lstStyle/>
          <a:p>
            <a:r>
              <a:rPr lang="en-US" dirty="0"/>
              <a:t>Organize into decision-making spreadsheet</a:t>
            </a:r>
          </a:p>
          <a:p>
            <a:r>
              <a:rPr lang="en-US" dirty="0"/>
              <a:t>Look at the data together as a team</a:t>
            </a:r>
          </a:p>
          <a:p>
            <a:r>
              <a:rPr lang="en-US" dirty="0"/>
              <a:t>Have LMI specialists on hand to answer questions as partners, but not decide  sectors for the group</a:t>
            </a:r>
          </a:p>
          <a:p>
            <a:r>
              <a:rPr lang="en-US" dirty="0"/>
              <a:t>Use the discussion questions that we provide</a:t>
            </a:r>
          </a:p>
          <a:p>
            <a:pPr marL="0" indent="0">
              <a:buNone/>
            </a:pPr>
            <a:endParaRPr lang="en-US" dirty="0"/>
          </a:p>
          <a:p>
            <a:endParaRPr lang="en-US" dirty="0"/>
          </a:p>
          <a:p>
            <a:pPr marL="0" indent="0">
              <a:buNone/>
            </a:pPr>
            <a:r>
              <a:rPr lang="en-US" i="1" dirty="0"/>
              <a:t>TOOL:  How to Use Labor Market Information</a:t>
            </a:r>
          </a:p>
        </p:txBody>
      </p:sp>
    </p:spTree>
    <p:extLst>
      <p:ext uri="{BB962C8B-B14F-4D97-AF65-F5344CB8AC3E}">
        <p14:creationId xmlns:p14="http://schemas.microsoft.com/office/powerpoint/2010/main" val="4226452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C799-9520-49B3-9895-47C7BBF4110F}"/>
              </a:ext>
            </a:extLst>
          </p:cNvPr>
          <p:cNvSpPr>
            <a:spLocks noGrp="1"/>
          </p:cNvSpPr>
          <p:nvPr>
            <p:ph type="title"/>
          </p:nvPr>
        </p:nvSpPr>
        <p:spPr/>
        <p:txBody>
          <a:bodyPr/>
          <a:lstStyle/>
          <a:p>
            <a:r>
              <a:rPr lang="en-US" dirty="0"/>
              <a:t>But Be Aware…</a:t>
            </a:r>
          </a:p>
        </p:txBody>
      </p:sp>
      <p:sp>
        <p:nvSpPr>
          <p:cNvPr id="3" name="Content Placeholder 2">
            <a:extLst>
              <a:ext uri="{FF2B5EF4-FFF2-40B4-BE49-F238E27FC236}">
                <a16:creationId xmlns:a16="http://schemas.microsoft.com/office/drawing/2014/main" id="{12F40145-4558-48BB-918A-544B48A5C76D}"/>
              </a:ext>
            </a:extLst>
          </p:cNvPr>
          <p:cNvSpPr>
            <a:spLocks noGrp="1"/>
          </p:cNvSpPr>
          <p:nvPr>
            <p:ph sz="half" idx="1"/>
          </p:nvPr>
        </p:nvSpPr>
        <p:spPr/>
        <p:txBody>
          <a:bodyPr/>
          <a:lstStyle/>
          <a:p>
            <a:pPr marL="0" indent="0">
              <a:buNone/>
            </a:pPr>
            <a:r>
              <a:rPr lang="en-US" altLang="en-US" b="1" dirty="0">
                <a:ea typeface="MS PGothic" charset="-128"/>
              </a:rPr>
              <a:t>Know what LMI will give you . . .</a:t>
            </a:r>
          </a:p>
          <a:p>
            <a:endParaRPr lang="en-US" altLang="en-US" sz="1800" dirty="0">
              <a:ea typeface="MS PGothic" charset="-128"/>
            </a:endParaRPr>
          </a:p>
          <a:p>
            <a:r>
              <a:rPr lang="en-US" altLang="en-US" sz="1800" dirty="0">
                <a:ea typeface="MS PGothic" charset="-128"/>
              </a:rPr>
              <a:t>A baseline of real information</a:t>
            </a:r>
          </a:p>
          <a:p>
            <a:r>
              <a:rPr lang="en-US" altLang="en-US" sz="1800" dirty="0">
                <a:ea typeface="MS PGothic" charset="-128"/>
              </a:rPr>
              <a:t>A way to prioritize</a:t>
            </a:r>
          </a:p>
          <a:p>
            <a:pPr lvl="1"/>
            <a:r>
              <a:rPr lang="en-US" altLang="en-US" sz="1800" dirty="0">
                <a:ea typeface="MS PGothic" charset="-128"/>
              </a:rPr>
              <a:t>Avoid the “Picking winners and losers” trap</a:t>
            </a:r>
          </a:p>
          <a:p>
            <a:pPr lvl="1"/>
            <a:r>
              <a:rPr lang="en-US" altLang="en-US" sz="1800" dirty="0">
                <a:ea typeface="MS PGothic" charset="-128"/>
              </a:rPr>
              <a:t>You have limited collective resources. Use them well.</a:t>
            </a:r>
          </a:p>
          <a:p>
            <a:r>
              <a:rPr lang="en-US" altLang="en-US" sz="1800" dirty="0">
                <a:ea typeface="MS PGothic" charset="-128"/>
              </a:rPr>
              <a:t>A starting place for a conversation</a:t>
            </a:r>
          </a:p>
          <a:p>
            <a:endParaRPr lang="en-US" dirty="0"/>
          </a:p>
        </p:txBody>
      </p:sp>
      <p:sp>
        <p:nvSpPr>
          <p:cNvPr id="4" name="Content Placeholder 3">
            <a:extLst>
              <a:ext uri="{FF2B5EF4-FFF2-40B4-BE49-F238E27FC236}">
                <a16:creationId xmlns:a16="http://schemas.microsoft.com/office/drawing/2014/main" id="{C11D6E54-1FE2-4E41-AC16-DD988E5340A1}"/>
              </a:ext>
            </a:extLst>
          </p:cNvPr>
          <p:cNvSpPr>
            <a:spLocks noGrp="1"/>
          </p:cNvSpPr>
          <p:nvPr>
            <p:ph sz="half" idx="2"/>
          </p:nvPr>
        </p:nvSpPr>
        <p:spPr/>
        <p:txBody>
          <a:bodyPr/>
          <a:lstStyle/>
          <a:p>
            <a:pPr marL="0" indent="0">
              <a:buNone/>
            </a:pPr>
            <a:r>
              <a:rPr lang="en-US" altLang="en-US" b="1" dirty="0">
                <a:ea typeface="MS PGothic" charset="-128"/>
              </a:rPr>
              <a:t>Know its limitations. . .</a:t>
            </a:r>
          </a:p>
          <a:p>
            <a:endParaRPr lang="en-US" altLang="en-US" sz="1800" dirty="0">
              <a:ea typeface="MS PGothic" charset="-128"/>
            </a:endParaRPr>
          </a:p>
          <a:p>
            <a:endParaRPr lang="en-US" altLang="en-US" sz="1800" dirty="0">
              <a:ea typeface="MS PGothic" charset="-128"/>
            </a:endParaRPr>
          </a:p>
          <a:p>
            <a:r>
              <a:rPr lang="en-US" altLang="en-US" sz="1800" dirty="0">
                <a:ea typeface="MS PGothic" charset="-128"/>
              </a:rPr>
              <a:t>No data set is perfect</a:t>
            </a:r>
          </a:p>
          <a:p>
            <a:r>
              <a:rPr lang="en-US" altLang="en-US" sz="1800" dirty="0">
                <a:ea typeface="MS PGothic" charset="-128"/>
              </a:rPr>
              <a:t>There is usually a lag</a:t>
            </a:r>
          </a:p>
          <a:p>
            <a:r>
              <a:rPr lang="en-US" altLang="en-US" sz="1800" dirty="0">
                <a:ea typeface="MS PGothic" charset="-128"/>
              </a:rPr>
              <a:t>There is always missing data</a:t>
            </a:r>
          </a:p>
          <a:p>
            <a:r>
              <a:rPr lang="en-US" altLang="en-US" sz="1800" dirty="0">
                <a:ea typeface="MS PGothic" charset="-128"/>
              </a:rPr>
              <a:t>There is always too much data!</a:t>
            </a:r>
          </a:p>
          <a:p>
            <a:pPr lvl="2"/>
            <a:r>
              <a:rPr lang="en-US" altLang="en-US" sz="1800" dirty="0">
                <a:ea typeface="MS PGothic" charset="-128"/>
              </a:rPr>
              <a:t>Beware: Analysis Paralysis</a:t>
            </a:r>
          </a:p>
          <a:p>
            <a:r>
              <a:rPr lang="en-US" altLang="en-US" sz="1800" dirty="0">
                <a:ea typeface="MS PGothic" charset="-128"/>
              </a:rPr>
              <a:t>There is </a:t>
            </a:r>
            <a:r>
              <a:rPr lang="en-US" altLang="en-US" sz="1800" u="sng" dirty="0">
                <a:ea typeface="MS PGothic" charset="-128"/>
              </a:rPr>
              <a:t>no</a:t>
            </a:r>
            <a:r>
              <a:rPr lang="en-US" altLang="en-US" sz="1800" dirty="0">
                <a:ea typeface="MS PGothic" charset="-128"/>
              </a:rPr>
              <a:t> substitute for actual conversations with employers</a:t>
            </a:r>
          </a:p>
          <a:p>
            <a:pPr marL="0" indent="0">
              <a:buNone/>
            </a:pPr>
            <a:endParaRPr lang="en-US" dirty="0"/>
          </a:p>
        </p:txBody>
      </p:sp>
    </p:spTree>
    <p:extLst>
      <p:ext uri="{BB962C8B-B14F-4D97-AF65-F5344CB8AC3E}">
        <p14:creationId xmlns:p14="http://schemas.microsoft.com/office/powerpoint/2010/main" val="103621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B17A-1993-4F5B-876F-8526D1B7219F}"/>
              </a:ext>
            </a:extLst>
          </p:cNvPr>
          <p:cNvSpPr>
            <a:spLocks noGrp="1"/>
          </p:cNvSpPr>
          <p:nvPr>
            <p:ph type="title"/>
          </p:nvPr>
        </p:nvSpPr>
        <p:spPr/>
        <p:txBody>
          <a:bodyPr/>
          <a:lstStyle/>
          <a:p>
            <a:r>
              <a:rPr lang="en-US" dirty="0"/>
              <a:t>Getting the Scope Just Right</a:t>
            </a:r>
          </a:p>
        </p:txBody>
      </p:sp>
      <p:sp>
        <p:nvSpPr>
          <p:cNvPr id="3" name="Content Placeholder 2">
            <a:extLst>
              <a:ext uri="{FF2B5EF4-FFF2-40B4-BE49-F238E27FC236}">
                <a16:creationId xmlns:a16="http://schemas.microsoft.com/office/drawing/2014/main" id="{9D083D34-481D-4B6E-93CE-9254F58E3089}"/>
              </a:ext>
            </a:extLst>
          </p:cNvPr>
          <p:cNvSpPr>
            <a:spLocks noGrp="1"/>
          </p:cNvSpPr>
          <p:nvPr>
            <p:ph idx="1"/>
          </p:nvPr>
        </p:nvSpPr>
        <p:spPr/>
        <p:txBody>
          <a:bodyPr/>
          <a:lstStyle/>
          <a:p>
            <a:r>
              <a:rPr lang="en-US" dirty="0"/>
              <a:t>Geographic scope?</a:t>
            </a:r>
          </a:p>
          <a:p>
            <a:r>
              <a:rPr lang="en-US" dirty="0"/>
              <a:t>Industry scope?</a:t>
            </a:r>
          </a:p>
          <a:p>
            <a:r>
              <a:rPr lang="en-US" dirty="0"/>
              <a:t>Number of businesses?</a:t>
            </a:r>
          </a:p>
          <a:p>
            <a:r>
              <a:rPr lang="en-US" dirty="0"/>
              <a:t>Jurisdictional boundaries?</a:t>
            </a:r>
          </a:p>
          <a:p>
            <a:endParaRPr lang="en-US" dirty="0"/>
          </a:p>
          <a:p>
            <a:endParaRPr lang="en-US" dirty="0"/>
          </a:p>
          <a:p>
            <a:pPr marL="0" indent="0">
              <a:buNone/>
            </a:pPr>
            <a:r>
              <a:rPr lang="en-US" i="1" dirty="0"/>
              <a:t>TOOL:  Getting the Scope Just Right Worksheet</a:t>
            </a:r>
          </a:p>
        </p:txBody>
      </p:sp>
    </p:spTree>
    <p:extLst>
      <p:ext uri="{BB962C8B-B14F-4D97-AF65-F5344CB8AC3E}">
        <p14:creationId xmlns:p14="http://schemas.microsoft.com/office/powerpoint/2010/main" val="3452243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B17A-1993-4F5B-876F-8526D1B7219F}"/>
              </a:ext>
            </a:extLst>
          </p:cNvPr>
          <p:cNvSpPr>
            <a:spLocks noGrp="1"/>
          </p:cNvSpPr>
          <p:nvPr>
            <p:ph type="title"/>
          </p:nvPr>
        </p:nvSpPr>
        <p:spPr/>
        <p:txBody>
          <a:bodyPr/>
          <a:lstStyle/>
          <a:p>
            <a:r>
              <a:rPr lang="en-US" dirty="0"/>
              <a:t>Conduct Readiness Testing</a:t>
            </a:r>
          </a:p>
        </p:txBody>
      </p:sp>
      <p:sp>
        <p:nvSpPr>
          <p:cNvPr id="3" name="Content Placeholder 2">
            <a:extLst>
              <a:ext uri="{FF2B5EF4-FFF2-40B4-BE49-F238E27FC236}">
                <a16:creationId xmlns:a16="http://schemas.microsoft.com/office/drawing/2014/main" id="{9D083D34-481D-4B6E-93CE-9254F58E3089}"/>
              </a:ext>
            </a:extLst>
          </p:cNvPr>
          <p:cNvSpPr>
            <a:spLocks noGrp="1"/>
          </p:cNvSpPr>
          <p:nvPr>
            <p:ph idx="1"/>
          </p:nvPr>
        </p:nvSpPr>
        <p:spPr/>
        <p:txBody>
          <a:bodyPr/>
          <a:lstStyle/>
          <a:p>
            <a:r>
              <a:rPr lang="en-US" dirty="0"/>
              <a:t>Leadership?</a:t>
            </a:r>
          </a:p>
          <a:p>
            <a:r>
              <a:rPr lang="en-US" dirty="0"/>
              <a:t>History?</a:t>
            </a:r>
          </a:p>
          <a:p>
            <a:r>
              <a:rPr lang="en-US" dirty="0"/>
              <a:t>Local Conditions?</a:t>
            </a:r>
          </a:p>
          <a:p>
            <a:r>
              <a:rPr lang="en-US" dirty="0"/>
              <a:t>External Forces?</a:t>
            </a:r>
          </a:p>
          <a:p>
            <a:endParaRPr lang="en-US" dirty="0"/>
          </a:p>
          <a:p>
            <a:endParaRPr lang="en-US" dirty="0"/>
          </a:p>
          <a:p>
            <a:pPr marL="0" indent="0">
              <a:buNone/>
            </a:pPr>
            <a:r>
              <a:rPr lang="en-US" i="1" dirty="0"/>
              <a:t>TOOL:  Industry Readiness Worksheet</a:t>
            </a:r>
          </a:p>
        </p:txBody>
      </p:sp>
    </p:spTree>
    <p:extLst>
      <p:ext uri="{BB962C8B-B14F-4D97-AF65-F5344CB8AC3E}">
        <p14:creationId xmlns:p14="http://schemas.microsoft.com/office/powerpoint/2010/main" val="1186541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B207-D8C5-4A4F-957D-BE3BFAB84955}"/>
              </a:ext>
            </a:extLst>
          </p:cNvPr>
          <p:cNvSpPr>
            <a:spLocks noGrp="1"/>
          </p:cNvSpPr>
          <p:nvPr>
            <p:ph type="title"/>
          </p:nvPr>
        </p:nvSpPr>
        <p:spPr/>
        <p:txBody>
          <a:bodyPr>
            <a:normAutofit fontScale="90000"/>
          </a:bodyPr>
          <a:lstStyle/>
          <a:p>
            <a:br>
              <a:rPr lang="en-US" sz="3600" b="1" dirty="0">
                <a:solidFill>
                  <a:schemeClr val="tx1"/>
                </a:solidFill>
              </a:rPr>
            </a:br>
            <a:r>
              <a:rPr lang="en-US" sz="3600" b="1" dirty="0">
                <a:solidFill>
                  <a:schemeClr val="tx1"/>
                </a:solidFill>
              </a:rPr>
              <a:t>Questions?</a:t>
            </a:r>
            <a:br>
              <a:rPr lang="en-US" sz="3600" b="1" dirty="0">
                <a:solidFill>
                  <a:schemeClr val="tx1"/>
                </a:solidFill>
              </a:rPr>
            </a:br>
            <a:br>
              <a:rPr lang="en-US" sz="3600" b="1" dirty="0">
                <a:solidFill>
                  <a:schemeClr val="tx1"/>
                </a:solidFill>
              </a:rPr>
            </a:br>
            <a:r>
              <a:rPr lang="en-US" sz="3600" dirty="0">
                <a:solidFill>
                  <a:schemeClr val="tx1"/>
                </a:solidFill>
              </a:rPr>
              <a:t>STEP 2: Identify and agree on sectors that merit your collective action</a:t>
            </a:r>
            <a:br>
              <a:rPr lang="en-US" dirty="0">
                <a:solidFill>
                  <a:schemeClr val="tx1"/>
                </a:solidFill>
              </a:rPr>
            </a:br>
            <a:endParaRPr lang="en-US" dirty="0"/>
          </a:p>
        </p:txBody>
      </p:sp>
      <p:sp>
        <p:nvSpPr>
          <p:cNvPr id="3" name="Content Placeholder 2">
            <a:extLst>
              <a:ext uri="{FF2B5EF4-FFF2-40B4-BE49-F238E27FC236}">
                <a16:creationId xmlns:a16="http://schemas.microsoft.com/office/drawing/2014/main" id="{0A69C0F3-830A-4E24-AF56-EA5D401194A7}"/>
              </a:ext>
            </a:extLst>
          </p:cNvPr>
          <p:cNvSpPr>
            <a:spLocks noGrp="1"/>
          </p:cNvSpPr>
          <p:nvPr>
            <p:ph idx="1"/>
          </p:nvPr>
        </p:nvSpPr>
        <p:spPr/>
        <p:txBody>
          <a:bodyPr/>
          <a:lstStyle/>
          <a:p>
            <a:endParaRPr lang="en-US" dirty="0"/>
          </a:p>
          <a:p>
            <a:r>
              <a:rPr lang="en-US" dirty="0"/>
              <a:t>Start by compiling and organizing labor market information for your region</a:t>
            </a:r>
          </a:p>
          <a:p>
            <a:r>
              <a:rPr lang="en-US" dirty="0"/>
              <a:t>Identify candidate sectors that are key drivers of your regional economy</a:t>
            </a:r>
          </a:p>
          <a:p>
            <a:r>
              <a:rPr lang="en-US" dirty="0"/>
              <a:t>Apply “readiness testing” to each of your candidate sectors</a:t>
            </a:r>
          </a:p>
          <a:p>
            <a:r>
              <a:rPr lang="en-US" dirty="0"/>
              <a:t>Choose your most-ready sector for your first launch </a:t>
            </a:r>
          </a:p>
        </p:txBody>
      </p:sp>
    </p:spTree>
    <p:extLst>
      <p:ext uri="{BB962C8B-B14F-4D97-AF65-F5344CB8AC3E}">
        <p14:creationId xmlns:p14="http://schemas.microsoft.com/office/powerpoint/2010/main" val="3762341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STEP 3: PREPARE TO LAUNCH</a:t>
            </a:r>
          </a:p>
        </p:txBody>
      </p:sp>
      <p:sp>
        <p:nvSpPr>
          <p:cNvPr id="7" name="Content Placeholder 2"/>
          <p:cNvSpPr txBox="1">
            <a:spLocks/>
          </p:cNvSpPr>
          <p:nvPr/>
        </p:nvSpPr>
        <p:spPr>
          <a:xfrm>
            <a:off x="457200" y="2161621"/>
            <a:ext cx="7772400" cy="4351337"/>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marL="342891" indent="-342891">
              <a:buAutoNum type="arabicPeriod"/>
            </a:pPr>
            <a:r>
              <a:rPr lang="en-US" sz="3200" dirty="0">
                <a:solidFill>
                  <a:schemeClr val="tx1"/>
                </a:solidFill>
              </a:rPr>
              <a:t>Build a list of industry champions</a:t>
            </a:r>
          </a:p>
          <a:p>
            <a:pPr marL="342891" indent="-342891">
              <a:buAutoNum type="arabicPeriod"/>
            </a:pPr>
            <a:r>
              <a:rPr lang="en-US" sz="3200" dirty="0">
                <a:solidFill>
                  <a:schemeClr val="tx1"/>
                </a:solidFill>
              </a:rPr>
              <a:t>Identify and cultivate potential business co-chairs</a:t>
            </a:r>
          </a:p>
          <a:p>
            <a:pPr marL="342891" indent="-342891">
              <a:buAutoNum type="arabicPeriod"/>
            </a:pPr>
            <a:r>
              <a:rPr lang="en-US" sz="3200" dirty="0">
                <a:solidFill>
                  <a:schemeClr val="tx1"/>
                </a:solidFill>
              </a:rPr>
              <a:t>Champions/co-chairs send out invitation to launch meeting that they host </a:t>
            </a:r>
          </a:p>
        </p:txBody>
      </p:sp>
    </p:spTree>
    <p:extLst>
      <p:ext uri="{BB962C8B-B14F-4D97-AF65-F5344CB8AC3E}">
        <p14:creationId xmlns:p14="http://schemas.microsoft.com/office/powerpoint/2010/main" val="1277929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C82F-CB80-444A-8246-11DD5590A16F}"/>
              </a:ext>
            </a:extLst>
          </p:cNvPr>
          <p:cNvSpPr>
            <a:spLocks noGrp="1"/>
          </p:cNvSpPr>
          <p:nvPr>
            <p:ph type="title"/>
          </p:nvPr>
        </p:nvSpPr>
        <p:spPr/>
        <p:txBody>
          <a:bodyPr>
            <a:normAutofit/>
          </a:bodyPr>
          <a:lstStyle/>
          <a:p>
            <a:r>
              <a:rPr lang="en-US" sz="3200" b="1" dirty="0"/>
              <a:t>Build a List of Industry Champions and Identify/Cultivate Co-Chairs</a:t>
            </a:r>
          </a:p>
        </p:txBody>
      </p:sp>
      <p:sp>
        <p:nvSpPr>
          <p:cNvPr id="3" name="Content Placeholder 2">
            <a:extLst>
              <a:ext uri="{FF2B5EF4-FFF2-40B4-BE49-F238E27FC236}">
                <a16:creationId xmlns:a16="http://schemas.microsoft.com/office/drawing/2014/main" id="{CE2169F8-5F54-4648-A50D-D2AC37BF4200}"/>
              </a:ext>
            </a:extLst>
          </p:cNvPr>
          <p:cNvSpPr>
            <a:spLocks noGrp="1"/>
          </p:cNvSpPr>
          <p:nvPr>
            <p:ph idx="1"/>
          </p:nvPr>
        </p:nvSpPr>
        <p:spPr>
          <a:xfrm>
            <a:off x="1465469" y="1766631"/>
            <a:ext cx="6955492" cy="4104528"/>
          </a:xfrm>
        </p:spPr>
        <p:txBody>
          <a:bodyPr>
            <a:normAutofit/>
          </a:bodyPr>
          <a:lstStyle/>
          <a:p>
            <a:r>
              <a:rPr lang="en-US" dirty="0"/>
              <a:t>Recruit for Key Traits (Civic Entrepreneurs)</a:t>
            </a:r>
          </a:p>
          <a:p>
            <a:pPr lvl="1"/>
            <a:r>
              <a:rPr lang="en-US" dirty="0"/>
              <a:t>Decision-makers in their businesses</a:t>
            </a:r>
          </a:p>
          <a:p>
            <a:pPr lvl="1"/>
            <a:r>
              <a:rPr lang="en-US" dirty="0"/>
              <a:t>Passionate about their industry</a:t>
            </a:r>
          </a:p>
          <a:p>
            <a:pPr lvl="1"/>
            <a:r>
              <a:rPr lang="en-US" dirty="0"/>
              <a:t>Passionate about their community</a:t>
            </a:r>
          </a:p>
          <a:p>
            <a:pPr lvl="1"/>
            <a:endParaRPr lang="en-US" dirty="0"/>
          </a:p>
          <a:p>
            <a:pPr marL="0" indent="0">
              <a:buNone/>
            </a:pPr>
            <a:r>
              <a:rPr lang="en-US" i="1" dirty="0"/>
              <a:t>TOOLS:  </a:t>
            </a:r>
          </a:p>
          <a:p>
            <a:pPr lvl="1"/>
            <a:r>
              <a:rPr lang="en-US" i="1" dirty="0"/>
              <a:t>How to Choose an Industry Champion</a:t>
            </a:r>
          </a:p>
          <a:p>
            <a:pPr lvl="1"/>
            <a:r>
              <a:rPr lang="en-US" i="1" dirty="0"/>
              <a:t>Talking Points to Recruit Champions</a:t>
            </a:r>
          </a:p>
          <a:p>
            <a:pPr marL="457200" lvl="1" indent="0">
              <a:buNone/>
            </a:pPr>
            <a:endParaRPr lang="en-US" dirty="0"/>
          </a:p>
        </p:txBody>
      </p:sp>
    </p:spTree>
    <p:extLst>
      <p:ext uri="{BB962C8B-B14F-4D97-AF65-F5344CB8AC3E}">
        <p14:creationId xmlns:p14="http://schemas.microsoft.com/office/powerpoint/2010/main" val="3232763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Getting Started</a:t>
            </a:r>
          </a:p>
        </p:txBody>
      </p:sp>
      <p:sp>
        <p:nvSpPr>
          <p:cNvPr id="7" name="Content Placeholder 2"/>
          <p:cNvSpPr txBox="1">
            <a:spLocks/>
          </p:cNvSpPr>
          <p:nvPr/>
        </p:nvSpPr>
        <p:spPr>
          <a:xfrm>
            <a:off x="498763" y="1690689"/>
            <a:ext cx="8016585" cy="4523075"/>
          </a:xfrm>
          <a:prstGeom prst="rect">
            <a:avLst/>
          </a:prstGeom>
          <a:noFill/>
          <a:ln>
            <a:noFill/>
          </a:ln>
        </p:spPr>
        <p:txBody>
          <a:bodyPr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buNone/>
            </a:pPr>
            <a:r>
              <a:rPr lang="en-US" sz="3200" b="1" dirty="0">
                <a:solidFill>
                  <a:schemeClr val="tx1"/>
                </a:solidFill>
              </a:rPr>
              <a:t>It is a Disciplined, Replicable Process, Not a Mysterious, Unique Occurrence</a:t>
            </a:r>
          </a:p>
          <a:p>
            <a:pPr>
              <a:buNone/>
            </a:pPr>
            <a:endParaRPr lang="en-US" sz="3200" b="1" dirty="0">
              <a:solidFill>
                <a:schemeClr val="tx1"/>
              </a:solidFill>
            </a:endParaRPr>
          </a:p>
          <a:p>
            <a:pPr>
              <a:buNone/>
            </a:pPr>
            <a:r>
              <a:rPr lang="en-US" sz="3200" b="1" dirty="0">
                <a:solidFill>
                  <a:schemeClr val="tx1"/>
                </a:solidFill>
              </a:rPr>
              <a:t>STEP 1: </a:t>
            </a:r>
            <a:r>
              <a:rPr lang="en-US" sz="3200" dirty="0">
                <a:solidFill>
                  <a:schemeClr val="tx1"/>
                </a:solidFill>
              </a:rPr>
              <a:t>Build a regional sector support team—a joint decision-making body</a:t>
            </a:r>
          </a:p>
          <a:p>
            <a:pPr>
              <a:buNone/>
            </a:pPr>
            <a:endParaRPr lang="en-US" sz="3200" dirty="0">
              <a:solidFill>
                <a:schemeClr val="tx1"/>
              </a:solidFill>
            </a:endParaRPr>
          </a:p>
          <a:p>
            <a:pPr marL="457200" indent="-457200">
              <a:buFont typeface="Wingdings" panose="05000000000000000000" pitchFamily="2" charset="2"/>
              <a:buChar char="Ø"/>
            </a:pPr>
            <a:r>
              <a:rPr lang="en-US" sz="3200" dirty="0">
                <a:solidFill>
                  <a:schemeClr val="tx1"/>
                </a:solidFill>
              </a:rPr>
              <a:t>Make the Case for a New Approach</a:t>
            </a:r>
          </a:p>
          <a:p>
            <a:pPr marL="457200" indent="-457200">
              <a:buFont typeface="Wingdings" panose="05000000000000000000" pitchFamily="2" charset="2"/>
              <a:buChar char="Ø"/>
            </a:pPr>
            <a:r>
              <a:rPr lang="en-US" sz="3200" dirty="0">
                <a:solidFill>
                  <a:schemeClr val="tx1"/>
                </a:solidFill>
              </a:rPr>
              <a:t>Build a Broad-Based Support Team</a:t>
            </a:r>
          </a:p>
          <a:p>
            <a:pPr marL="457200" indent="-457200">
              <a:buFont typeface="Wingdings" panose="05000000000000000000" pitchFamily="2" charset="2"/>
              <a:buChar char="Ø"/>
            </a:pPr>
            <a:r>
              <a:rPr lang="en-US" sz="3200" dirty="0">
                <a:solidFill>
                  <a:schemeClr val="tx1"/>
                </a:solidFill>
              </a:rPr>
              <a:t>Select a Convener/Co-conveners</a:t>
            </a:r>
          </a:p>
          <a:p>
            <a:pPr>
              <a:buNone/>
            </a:pPr>
            <a:endParaRPr lang="en-US" sz="3200" dirty="0">
              <a:solidFill>
                <a:schemeClr val="tx1"/>
              </a:solidFill>
            </a:endParaRPr>
          </a:p>
          <a:p>
            <a:pPr>
              <a:buNone/>
            </a:pPr>
            <a:endParaRPr lang="en-US" sz="2200" dirty="0">
              <a:solidFill>
                <a:schemeClr val="tx1"/>
              </a:solidFill>
            </a:endParaRPr>
          </a:p>
        </p:txBody>
      </p:sp>
    </p:spTree>
    <p:extLst>
      <p:ext uri="{BB962C8B-B14F-4D97-AF65-F5344CB8AC3E}">
        <p14:creationId xmlns:p14="http://schemas.microsoft.com/office/powerpoint/2010/main" val="2244598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C82F-CB80-444A-8246-11DD5590A16F}"/>
              </a:ext>
            </a:extLst>
          </p:cNvPr>
          <p:cNvSpPr>
            <a:spLocks noGrp="1"/>
          </p:cNvSpPr>
          <p:nvPr>
            <p:ph type="title"/>
          </p:nvPr>
        </p:nvSpPr>
        <p:spPr/>
        <p:txBody>
          <a:bodyPr>
            <a:normAutofit/>
          </a:bodyPr>
          <a:lstStyle/>
          <a:p>
            <a:r>
              <a:rPr lang="en-US" sz="3200" b="1" dirty="0"/>
              <a:t>Build a List of Industry Champions and Identify/Cultivate Co-Chairs</a:t>
            </a:r>
          </a:p>
        </p:txBody>
      </p:sp>
      <p:sp>
        <p:nvSpPr>
          <p:cNvPr id="3" name="Content Placeholder 2">
            <a:extLst>
              <a:ext uri="{FF2B5EF4-FFF2-40B4-BE49-F238E27FC236}">
                <a16:creationId xmlns:a16="http://schemas.microsoft.com/office/drawing/2014/main" id="{CE2169F8-5F54-4648-A50D-D2AC37BF4200}"/>
              </a:ext>
            </a:extLst>
          </p:cNvPr>
          <p:cNvSpPr>
            <a:spLocks noGrp="1"/>
          </p:cNvSpPr>
          <p:nvPr>
            <p:ph idx="1"/>
          </p:nvPr>
        </p:nvSpPr>
        <p:spPr/>
        <p:txBody>
          <a:bodyPr>
            <a:normAutofit/>
          </a:bodyPr>
          <a:lstStyle/>
          <a:p>
            <a:r>
              <a:rPr lang="en-US" dirty="0"/>
              <a:t>How to Find a Critical Mass of Them</a:t>
            </a:r>
          </a:p>
          <a:p>
            <a:pPr lvl="1"/>
            <a:r>
              <a:rPr lang="en-US" dirty="0"/>
              <a:t>Tap collective knowledge of Sector Support Team, applying civic entrepreneur criteria </a:t>
            </a:r>
          </a:p>
          <a:p>
            <a:pPr lvl="1"/>
            <a:r>
              <a:rPr lang="en-US" dirty="0"/>
              <a:t>Leverage collective business relationships of Sector Support Team, sharing contacts and making outreach assignments</a:t>
            </a:r>
          </a:p>
          <a:p>
            <a:pPr lvl="1"/>
            <a:r>
              <a:rPr lang="en-US" dirty="0"/>
              <a:t>Prioritize and secure initial “champions” or “co-chairs” then ask them to identify others like them to build out the invitation list  </a:t>
            </a:r>
          </a:p>
          <a:p>
            <a:pPr lvl="1"/>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396269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C82F-CB80-444A-8246-11DD5590A16F}"/>
              </a:ext>
            </a:extLst>
          </p:cNvPr>
          <p:cNvSpPr>
            <a:spLocks noGrp="1"/>
          </p:cNvSpPr>
          <p:nvPr>
            <p:ph type="title"/>
          </p:nvPr>
        </p:nvSpPr>
        <p:spPr/>
        <p:txBody>
          <a:bodyPr>
            <a:normAutofit fontScale="90000"/>
          </a:bodyPr>
          <a:lstStyle/>
          <a:p>
            <a:r>
              <a:rPr lang="en-US" sz="3200" b="1" dirty="0"/>
              <a:t>Champions/Co-Chairs Send Out an Invitation Letter and Host Launch Meeting</a:t>
            </a:r>
          </a:p>
        </p:txBody>
      </p:sp>
      <p:sp>
        <p:nvSpPr>
          <p:cNvPr id="3" name="Content Placeholder 2">
            <a:extLst>
              <a:ext uri="{FF2B5EF4-FFF2-40B4-BE49-F238E27FC236}">
                <a16:creationId xmlns:a16="http://schemas.microsoft.com/office/drawing/2014/main" id="{CE2169F8-5F54-4648-A50D-D2AC37BF4200}"/>
              </a:ext>
            </a:extLst>
          </p:cNvPr>
          <p:cNvSpPr>
            <a:spLocks noGrp="1"/>
          </p:cNvSpPr>
          <p:nvPr>
            <p:ph idx="1"/>
          </p:nvPr>
        </p:nvSpPr>
        <p:spPr/>
        <p:txBody>
          <a:bodyPr>
            <a:normAutofit fontScale="92500" lnSpcReduction="10000"/>
          </a:bodyPr>
          <a:lstStyle/>
          <a:p>
            <a:r>
              <a:rPr lang="en-US" dirty="0"/>
              <a:t>Imperative that it is a business-to-business “Ask,” not an invitation from the Sector Support Team</a:t>
            </a:r>
          </a:p>
          <a:p>
            <a:r>
              <a:rPr lang="en-US" dirty="0"/>
              <a:t>Ideal if launch meeting is held at one of the champions/co-chairs place of business, reinforcing the business-to-business theme </a:t>
            </a:r>
          </a:p>
          <a:p>
            <a:r>
              <a:rPr lang="en-US" dirty="0"/>
              <a:t>Keep champions/co-chairs informed of RSVPs and ask them to nudge key people to attend, helping them take ownership of their meeting</a:t>
            </a:r>
          </a:p>
          <a:p>
            <a:endParaRPr lang="en-US" dirty="0"/>
          </a:p>
          <a:p>
            <a:pPr marL="0" indent="0">
              <a:buNone/>
            </a:pPr>
            <a:r>
              <a:rPr lang="en-US" i="1" dirty="0"/>
              <a:t>TOOL: Sample Launch Invitation Letter  </a:t>
            </a:r>
          </a:p>
          <a:p>
            <a:pPr lvl="1"/>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683741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254" y="530308"/>
            <a:ext cx="6955491" cy="1325563"/>
          </a:xfrm>
        </p:spPr>
        <p:txBody>
          <a:bodyPr>
            <a:normAutofit fontScale="90000"/>
          </a:bodyPr>
          <a:lstStyle/>
          <a:p>
            <a:r>
              <a:rPr lang="en-US" b="1" dirty="0">
                <a:solidFill>
                  <a:schemeClr val="tx1"/>
                </a:solidFill>
              </a:rPr>
              <a:t>Questions?</a:t>
            </a:r>
            <a:br>
              <a:rPr lang="en-US" dirty="0">
                <a:solidFill>
                  <a:schemeClr val="tx1"/>
                </a:solidFill>
              </a:rPr>
            </a:br>
            <a:br>
              <a:rPr lang="en-US" dirty="0">
                <a:solidFill>
                  <a:schemeClr val="tx1"/>
                </a:solidFill>
              </a:rPr>
            </a:br>
            <a:r>
              <a:rPr lang="en-US" dirty="0">
                <a:solidFill>
                  <a:schemeClr val="tx1"/>
                </a:solidFill>
              </a:rPr>
              <a:t>STEP 3: PREPARE TO LAUNCH</a:t>
            </a:r>
          </a:p>
        </p:txBody>
      </p:sp>
      <p:sp>
        <p:nvSpPr>
          <p:cNvPr id="7" name="Content Placeholder 2"/>
          <p:cNvSpPr txBox="1">
            <a:spLocks/>
          </p:cNvSpPr>
          <p:nvPr/>
        </p:nvSpPr>
        <p:spPr>
          <a:xfrm>
            <a:off x="457200" y="2161621"/>
            <a:ext cx="7772400" cy="4351337"/>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marL="342891" indent="-342891">
              <a:buAutoNum type="arabicPeriod"/>
            </a:pPr>
            <a:r>
              <a:rPr lang="en-US" sz="3200" dirty="0">
                <a:solidFill>
                  <a:schemeClr val="tx1"/>
                </a:solidFill>
              </a:rPr>
              <a:t>Build a list of industry champions</a:t>
            </a:r>
          </a:p>
          <a:p>
            <a:pPr marL="342891" indent="-342891">
              <a:buAutoNum type="arabicPeriod"/>
            </a:pPr>
            <a:r>
              <a:rPr lang="en-US" sz="3200" dirty="0">
                <a:solidFill>
                  <a:schemeClr val="tx1"/>
                </a:solidFill>
              </a:rPr>
              <a:t>Identify and cultivate potential business co-chairs</a:t>
            </a:r>
          </a:p>
          <a:p>
            <a:pPr marL="342891" indent="-342891">
              <a:buAutoNum type="arabicPeriod"/>
            </a:pPr>
            <a:r>
              <a:rPr lang="en-US" sz="3200" dirty="0">
                <a:solidFill>
                  <a:schemeClr val="tx1"/>
                </a:solidFill>
              </a:rPr>
              <a:t>Champions/co-chairs send out invitation to launch meeting that they host </a:t>
            </a:r>
          </a:p>
        </p:txBody>
      </p:sp>
    </p:spTree>
    <p:extLst>
      <p:ext uri="{BB962C8B-B14F-4D97-AF65-F5344CB8AC3E}">
        <p14:creationId xmlns:p14="http://schemas.microsoft.com/office/powerpoint/2010/main" val="1887508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STEP 4: LAUNCH</a:t>
            </a:r>
          </a:p>
        </p:txBody>
      </p:sp>
      <p:sp>
        <p:nvSpPr>
          <p:cNvPr id="7" name="Content Placeholder 2"/>
          <p:cNvSpPr txBox="1">
            <a:spLocks/>
          </p:cNvSpPr>
          <p:nvPr/>
        </p:nvSpPr>
        <p:spPr>
          <a:xfrm>
            <a:off x="581891" y="2027509"/>
            <a:ext cx="7933458" cy="4351337"/>
          </a:xfrm>
          <a:prstGeom prst="rect">
            <a:avLst/>
          </a:prstGeom>
          <a:noFill/>
          <a:ln>
            <a:noFill/>
          </a:ln>
        </p:spPr>
        <p:txBody>
          <a:bodyPr lIns="91425" tIns="91425" rIns="91425" bIns="91425"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marL="342891" indent="-342891">
              <a:buAutoNum type="arabicPeriod"/>
            </a:pPr>
            <a:r>
              <a:rPr lang="en-US" sz="3200" dirty="0">
                <a:solidFill>
                  <a:schemeClr val="tx1"/>
                </a:solidFill>
              </a:rPr>
              <a:t>Get businesses leaders talking about opportunities </a:t>
            </a:r>
          </a:p>
          <a:p>
            <a:pPr marL="342891" indent="-342891">
              <a:buAutoNum type="arabicPeriod"/>
            </a:pPr>
            <a:r>
              <a:rPr lang="en-US" sz="3200" dirty="0">
                <a:solidFill>
                  <a:schemeClr val="tx1"/>
                </a:solidFill>
              </a:rPr>
              <a:t>Identify shared priorities for action</a:t>
            </a:r>
          </a:p>
          <a:p>
            <a:pPr marL="342891" indent="-342891">
              <a:buAutoNum type="arabicPeriod"/>
            </a:pPr>
            <a:r>
              <a:rPr lang="en-US" sz="3200" dirty="0">
                <a:solidFill>
                  <a:schemeClr val="tx1"/>
                </a:solidFill>
              </a:rPr>
              <a:t>End with commitments</a:t>
            </a:r>
          </a:p>
          <a:p>
            <a:pPr marL="342891" indent="-342891">
              <a:buAutoNum type="arabicPeriod"/>
            </a:pPr>
            <a:endParaRPr lang="en-US" sz="3200" dirty="0">
              <a:solidFill>
                <a:schemeClr val="tx1"/>
              </a:solidFill>
            </a:endParaRPr>
          </a:p>
          <a:p>
            <a:pPr>
              <a:buNone/>
            </a:pPr>
            <a:r>
              <a:rPr lang="en-US" sz="3200" i="1" dirty="0">
                <a:solidFill>
                  <a:schemeClr val="tx1"/>
                </a:solidFill>
              </a:rPr>
              <a:t>Remember:  This is a business-to-business conversation; community partners are in listen mode only so businesses can find their collective voice, set shared priorities, and develop ownership of their own agenda for action</a:t>
            </a:r>
          </a:p>
        </p:txBody>
      </p:sp>
    </p:spTree>
    <p:extLst>
      <p:ext uri="{BB962C8B-B14F-4D97-AF65-F5344CB8AC3E}">
        <p14:creationId xmlns:p14="http://schemas.microsoft.com/office/powerpoint/2010/main" val="1254662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1486-7961-4E20-9D72-024D60DD4378}"/>
              </a:ext>
            </a:extLst>
          </p:cNvPr>
          <p:cNvSpPr>
            <a:spLocks noGrp="1"/>
          </p:cNvSpPr>
          <p:nvPr>
            <p:ph type="title"/>
          </p:nvPr>
        </p:nvSpPr>
        <p:spPr/>
        <p:txBody>
          <a:bodyPr/>
          <a:lstStyle/>
          <a:p>
            <a:r>
              <a:rPr lang="en-US" dirty="0"/>
              <a:t>Key Ingredients for Success</a:t>
            </a:r>
          </a:p>
        </p:txBody>
      </p:sp>
      <p:sp>
        <p:nvSpPr>
          <p:cNvPr id="3" name="Content Placeholder 2">
            <a:extLst>
              <a:ext uri="{FF2B5EF4-FFF2-40B4-BE49-F238E27FC236}">
                <a16:creationId xmlns:a16="http://schemas.microsoft.com/office/drawing/2014/main" id="{355728DF-BEBA-440D-B015-4319A77091C6}"/>
              </a:ext>
            </a:extLst>
          </p:cNvPr>
          <p:cNvSpPr>
            <a:spLocks noGrp="1"/>
          </p:cNvSpPr>
          <p:nvPr>
            <p:ph idx="1"/>
          </p:nvPr>
        </p:nvSpPr>
        <p:spPr/>
        <p:txBody>
          <a:bodyPr>
            <a:normAutofit/>
          </a:bodyPr>
          <a:lstStyle/>
          <a:p>
            <a:r>
              <a:rPr lang="en-US" dirty="0"/>
              <a:t>Focus first on </a:t>
            </a:r>
            <a:r>
              <a:rPr lang="en-US" b="1" dirty="0"/>
              <a:t>opportunities</a:t>
            </a:r>
            <a:r>
              <a:rPr lang="en-US" dirty="0"/>
              <a:t> for industry growth and competitiveness, not problems, issues, or “pain points”</a:t>
            </a:r>
          </a:p>
          <a:p>
            <a:r>
              <a:rPr lang="en-US" dirty="0"/>
              <a:t>Focus second on </a:t>
            </a:r>
            <a:r>
              <a:rPr lang="en-US" b="1" dirty="0"/>
              <a:t>requirements</a:t>
            </a:r>
            <a:r>
              <a:rPr lang="en-US" dirty="0"/>
              <a:t> to capitalize on top industry opportunities, surfacing priorities that are key to future success</a:t>
            </a:r>
          </a:p>
          <a:p>
            <a:r>
              <a:rPr lang="en-US" dirty="0"/>
              <a:t>Always close by asking for personal </a:t>
            </a:r>
            <a:r>
              <a:rPr lang="en-US" b="1" dirty="0"/>
              <a:t>commitments </a:t>
            </a:r>
            <a:r>
              <a:rPr lang="en-US" dirty="0"/>
              <a:t>from industry leaders, which confirms priorities “worth working on” </a:t>
            </a:r>
          </a:p>
        </p:txBody>
      </p:sp>
    </p:spTree>
    <p:extLst>
      <p:ext uri="{BB962C8B-B14F-4D97-AF65-F5344CB8AC3E}">
        <p14:creationId xmlns:p14="http://schemas.microsoft.com/office/powerpoint/2010/main" val="3187220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1486-7961-4E20-9D72-024D60DD4378}"/>
              </a:ext>
            </a:extLst>
          </p:cNvPr>
          <p:cNvSpPr>
            <a:spLocks noGrp="1"/>
          </p:cNvSpPr>
          <p:nvPr>
            <p:ph type="title"/>
          </p:nvPr>
        </p:nvSpPr>
        <p:spPr/>
        <p:txBody>
          <a:bodyPr>
            <a:normAutofit/>
          </a:bodyPr>
          <a:lstStyle/>
          <a:p>
            <a:r>
              <a:rPr lang="en-US" sz="3600" dirty="0"/>
              <a:t>We Provide Detailed Guidance on How to Conduct a Launch Meeting</a:t>
            </a:r>
          </a:p>
        </p:txBody>
      </p:sp>
      <p:sp>
        <p:nvSpPr>
          <p:cNvPr id="3" name="Content Placeholder 2">
            <a:extLst>
              <a:ext uri="{FF2B5EF4-FFF2-40B4-BE49-F238E27FC236}">
                <a16:creationId xmlns:a16="http://schemas.microsoft.com/office/drawing/2014/main" id="{355728DF-BEBA-440D-B015-4319A77091C6}"/>
              </a:ext>
            </a:extLst>
          </p:cNvPr>
          <p:cNvSpPr>
            <a:spLocks noGrp="1"/>
          </p:cNvSpPr>
          <p:nvPr>
            <p:ph idx="1"/>
          </p:nvPr>
        </p:nvSpPr>
        <p:spPr/>
        <p:txBody>
          <a:bodyPr>
            <a:normAutofit/>
          </a:bodyPr>
          <a:lstStyle/>
          <a:p>
            <a:pPr marL="0" indent="0">
              <a:buNone/>
            </a:pPr>
            <a:r>
              <a:rPr lang="en-US" i="1" dirty="0"/>
              <a:t>TOOL:  Suggested Meeting Set-Up</a:t>
            </a:r>
          </a:p>
          <a:p>
            <a:pPr marL="0" indent="0">
              <a:buNone/>
            </a:pPr>
            <a:r>
              <a:rPr lang="en-US" i="1" dirty="0"/>
              <a:t>TOOL:  Sample Launch Agenda</a:t>
            </a:r>
          </a:p>
          <a:p>
            <a:pPr marL="0" indent="0">
              <a:buNone/>
            </a:pPr>
            <a:r>
              <a:rPr lang="en-US" i="1" dirty="0"/>
              <a:t>TOOL:  Detailed Launch Facilitation Guide</a:t>
            </a:r>
          </a:p>
          <a:p>
            <a:pPr marL="0" indent="0">
              <a:buNone/>
            </a:pPr>
            <a:r>
              <a:rPr lang="en-US" i="1" dirty="0"/>
              <a:t>TOOL:  Simulations—Facilitating a Launch Meeting</a:t>
            </a:r>
          </a:p>
          <a:p>
            <a:pPr marL="0" indent="0">
              <a:buNone/>
            </a:pPr>
            <a:endParaRPr lang="en-US" dirty="0"/>
          </a:p>
        </p:txBody>
      </p:sp>
    </p:spTree>
    <p:extLst>
      <p:ext uri="{BB962C8B-B14F-4D97-AF65-F5344CB8AC3E}">
        <p14:creationId xmlns:p14="http://schemas.microsoft.com/office/powerpoint/2010/main" val="2162985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QUESTIONS?</a:t>
            </a:r>
            <a:br>
              <a:rPr lang="en-US" dirty="0">
                <a:solidFill>
                  <a:schemeClr val="tx1"/>
                </a:solidFill>
              </a:rPr>
            </a:br>
            <a:br>
              <a:rPr lang="en-US" dirty="0">
                <a:solidFill>
                  <a:schemeClr val="tx1"/>
                </a:solidFill>
              </a:rPr>
            </a:br>
            <a:r>
              <a:rPr lang="en-US" sz="4000" dirty="0">
                <a:solidFill>
                  <a:schemeClr val="tx1"/>
                </a:solidFill>
              </a:rPr>
              <a:t>STEP 4: LAUNCH</a:t>
            </a:r>
          </a:p>
        </p:txBody>
      </p:sp>
      <p:sp>
        <p:nvSpPr>
          <p:cNvPr id="7" name="Content Placeholder 2"/>
          <p:cNvSpPr txBox="1">
            <a:spLocks/>
          </p:cNvSpPr>
          <p:nvPr/>
        </p:nvSpPr>
        <p:spPr>
          <a:xfrm>
            <a:off x="581891" y="2027509"/>
            <a:ext cx="7933458" cy="4351337"/>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marL="342891" indent="-342891">
              <a:buAutoNum type="arabicPeriod"/>
            </a:pPr>
            <a:r>
              <a:rPr lang="en-US" sz="3200" dirty="0">
                <a:solidFill>
                  <a:schemeClr val="tx1"/>
                </a:solidFill>
              </a:rPr>
              <a:t>Get businesses leaders talking about opportunities </a:t>
            </a:r>
          </a:p>
          <a:p>
            <a:pPr marL="342891" indent="-342891">
              <a:buAutoNum type="arabicPeriod"/>
            </a:pPr>
            <a:r>
              <a:rPr lang="en-US" sz="3200" dirty="0">
                <a:solidFill>
                  <a:schemeClr val="tx1"/>
                </a:solidFill>
              </a:rPr>
              <a:t>Identify shared priorities for action</a:t>
            </a:r>
          </a:p>
          <a:p>
            <a:pPr marL="342891" indent="-342891">
              <a:buAutoNum type="arabicPeriod"/>
            </a:pPr>
            <a:r>
              <a:rPr lang="en-US" sz="3200" dirty="0">
                <a:solidFill>
                  <a:schemeClr val="tx1"/>
                </a:solidFill>
              </a:rPr>
              <a:t>End with commitments</a:t>
            </a:r>
          </a:p>
        </p:txBody>
      </p:sp>
    </p:spTree>
    <p:extLst>
      <p:ext uri="{BB962C8B-B14F-4D97-AF65-F5344CB8AC3E}">
        <p14:creationId xmlns:p14="http://schemas.microsoft.com/office/powerpoint/2010/main" val="2535294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STEP 5: MOVE TO ACTION</a:t>
            </a:r>
          </a:p>
        </p:txBody>
      </p:sp>
      <p:sp>
        <p:nvSpPr>
          <p:cNvPr id="7" name="Content Placeholder 2"/>
          <p:cNvSpPr txBox="1">
            <a:spLocks/>
          </p:cNvSpPr>
          <p:nvPr/>
        </p:nvSpPr>
        <p:spPr>
          <a:xfrm>
            <a:off x="477981" y="1869013"/>
            <a:ext cx="8037367" cy="4351337"/>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marL="342891" indent="-342891">
              <a:buAutoNum type="arabicPeriod"/>
            </a:pPr>
            <a:r>
              <a:rPr lang="en-US" sz="3200" dirty="0">
                <a:solidFill>
                  <a:schemeClr val="tx1"/>
                </a:solidFill>
              </a:rPr>
              <a:t>Form action teams around priority areas</a:t>
            </a:r>
          </a:p>
          <a:p>
            <a:pPr marL="342891" indent="-342891">
              <a:buAutoNum type="arabicPeriod"/>
            </a:pPr>
            <a:r>
              <a:rPr lang="en-US" sz="3200" dirty="0">
                <a:solidFill>
                  <a:schemeClr val="tx1"/>
                </a:solidFill>
              </a:rPr>
              <a:t>Bring in the right support slowly and selectively</a:t>
            </a:r>
          </a:p>
          <a:p>
            <a:pPr marL="342891" indent="-342891">
              <a:buAutoNum type="arabicPeriod"/>
            </a:pPr>
            <a:r>
              <a:rPr lang="en-US" sz="3200" dirty="0">
                <a:solidFill>
                  <a:schemeClr val="tx1"/>
                </a:solidFill>
              </a:rPr>
              <a:t>Focus on early wins</a:t>
            </a:r>
          </a:p>
          <a:p>
            <a:pPr marL="342891" indent="-342891">
              <a:buAutoNum type="arabicPeriod"/>
            </a:pPr>
            <a:r>
              <a:rPr lang="en-US" sz="3200" dirty="0">
                <a:solidFill>
                  <a:schemeClr val="tx1"/>
                </a:solidFill>
              </a:rPr>
              <a:t>Sustain &amp; evolve</a:t>
            </a:r>
          </a:p>
          <a:p>
            <a:pPr marL="342891" indent="-342891">
              <a:buAutoNum type="arabicPeriod"/>
            </a:pPr>
            <a:endParaRPr lang="en-US" sz="3200" dirty="0">
              <a:solidFill>
                <a:schemeClr val="tx1"/>
              </a:solidFill>
            </a:endParaRPr>
          </a:p>
          <a:p>
            <a:pPr>
              <a:buNone/>
            </a:pPr>
            <a:r>
              <a:rPr lang="en-US" sz="3200" i="1" dirty="0">
                <a:solidFill>
                  <a:schemeClr val="tx1"/>
                </a:solidFill>
              </a:rPr>
              <a:t>TOOL:  See The Next Gen “After Party” Webinar in the Community of Practice and Step 5 tools </a:t>
            </a:r>
          </a:p>
        </p:txBody>
      </p:sp>
    </p:spTree>
    <p:extLst>
      <p:ext uri="{BB962C8B-B14F-4D97-AF65-F5344CB8AC3E}">
        <p14:creationId xmlns:p14="http://schemas.microsoft.com/office/powerpoint/2010/main" val="851381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858" y="372746"/>
            <a:ext cx="6955491" cy="1325563"/>
          </a:xfrm>
        </p:spPr>
        <p:txBody>
          <a:bodyPr>
            <a:normAutofit/>
          </a:bodyPr>
          <a:lstStyle/>
          <a:p>
            <a:r>
              <a:rPr lang="en-US" dirty="0">
                <a:solidFill>
                  <a:schemeClr val="tx1"/>
                </a:solidFill>
              </a:rPr>
              <a:t>Some Frequently Asked Questions We Get</a:t>
            </a:r>
          </a:p>
        </p:txBody>
      </p:sp>
      <p:sp>
        <p:nvSpPr>
          <p:cNvPr id="7" name="Content Placeholder 2"/>
          <p:cNvSpPr txBox="1">
            <a:spLocks/>
          </p:cNvSpPr>
          <p:nvPr/>
        </p:nvSpPr>
        <p:spPr>
          <a:xfrm>
            <a:off x="477981" y="1869013"/>
            <a:ext cx="8037367" cy="4351337"/>
          </a:xfrm>
          <a:prstGeom prst="rect">
            <a:avLst/>
          </a:prstGeom>
          <a:noFill/>
          <a:ln>
            <a:noFill/>
          </a:ln>
        </p:spPr>
        <p:txBody>
          <a:bodyPr lIns="91425" tIns="91425" rIns="91425" bIns="91425" anchor="t" anchorCtr="0">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marL="342891" indent="-342891">
              <a:buFont typeface="Karla"/>
              <a:buAutoNum type="arabicPeriod"/>
            </a:pPr>
            <a:r>
              <a:rPr lang="en-US" sz="3200" dirty="0">
                <a:solidFill>
                  <a:schemeClr val="tx1"/>
                </a:solidFill>
              </a:rPr>
              <a:t>How do we define the scope of our industry partnership?</a:t>
            </a:r>
          </a:p>
          <a:p>
            <a:pPr marL="342891" indent="-342891">
              <a:buFont typeface="Karla"/>
              <a:buAutoNum type="arabicPeriod"/>
            </a:pPr>
            <a:r>
              <a:rPr lang="en-US" sz="3200" dirty="0">
                <a:solidFill>
                  <a:schemeClr val="tx1"/>
                </a:solidFill>
              </a:rPr>
              <a:t>Why isn’t industry input via survey and focus groups enough?</a:t>
            </a:r>
          </a:p>
          <a:p>
            <a:pPr marL="342891" indent="-342891">
              <a:buAutoNum type="arabicPeriod"/>
            </a:pPr>
            <a:r>
              <a:rPr lang="en-US" sz="3200" dirty="0">
                <a:solidFill>
                  <a:schemeClr val="tx1"/>
                </a:solidFill>
              </a:rPr>
              <a:t>We don’t have strong employer relationships, how do we get them to the table?</a:t>
            </a:r>
          </a:p>
          <a:p>
            <a:pPr marL="342891" indent="-342891">
              <a:buAutoNum type="arabicPeriod"/>
            </a:pPr>
            <a:r>
              <a:rPr lang="en-US" sz="3200" dirty="0">
                <a:solidFill>
                  <a:schemeClr val="tx1"/>
                </a:solidFill>
              </a:rPr>
              <a:t>What are the top myths about engaging employers?</a:t>
            </a:r>
          </a:p>
          <a:p>
            <a:pPr marL="342891" indent="-342891">
              <a:buAutoNum type="arabicPeriod"/>
            </a:pPr>
            <a:r>
              <a:rPr lang="en-US" sz="3200" dirty="0">
                <a:solidFill>
                  <a:schemeClr val="tx1"/>
                </a:solidFill>
              </a:rPr>
              <a:t>Aren’t we leaning too much to the industry side, what about jobseekers needs?</a:t>
            </a:r>
          </a:p>
          <a:p>
            <a:pPr marL="342891" indent="-342891">
              <a:buAutoNum type="arabicPeriod"/>
            </a:pPr>
            <a:r>
              <a:rPr lang="en-US" sz="3200" dirty="0">
                <a:solidFill>
                  <a:schemeClr val="tx1"/>
                </a:solidFill>
              </a:rPr>
              <a:t>What about low-road employers and industries—do we set up a partnership with them?</a:t>
            </a:r>
          </a:p>
          <a:p>
            <a:pPr marL="342891" indent="-342891">
              <a:buAutoNum type="arabicPeriod"/>
            </a:pPr>
            <a:r>
              <a:rPr lang="en-US" sz="3200" dirty="0">
                <a:solidFill>
                  <a:schemeClr val="tx1"/>
                </a:solidFill>
              </a:rPr>
              <a:t>What if employers identify priorities with which we disagree?</a:t>
            </a:r>
          </a:p>
          <a:p>
            <a:pPr marL="342891" indent="-342891">
              <a:buAutoNum type="arabicPeriod"/>
            </a:pPr>
            <a:r>
              <a:rPr lang="en-US" sz="3200" dirty="0">
                <a:solidFill>
                  <a:schemeClr val="tx1"/>
                </a:solidFill>
              </a:rPr>
              <a:t>Why should community colleges or economic development care?</a:t>
            </a:r>
          </a:p>
          <a:p>
            <a:pPr marL="342891" indent="-342891">
              <a:buAutoNum type="arabicPeriod"/>
            </a:pPr>
            <a:r>
              <a:rPr lang="en-US" sz="3200" dirty="0">
                <a:solidFill>
                  <a:schemeClr val="tx1"/>
                </a:solidFill>
              </a:rPr>
              <a:t>What are top things to consider for a rural partnership?  For an urban partnership?</a:t>
            </a:r>
          </a:p>
          <a:p>
            <a:pPr marL="342891" indent="-342891">
              <a:buAutoNum type="arabicPeriod"/>
            </a:pPr>
            <a:r>
              <a:rPr lang="en-US" sz="3200" dirty="0">
                <a:solidFill>
                  <a:schemeClr val="tx1"/>
                </a:solidFill>
              </a:rPr>
              <a:t>What about the staff capacity necessary to support sector partnership building?</a:t>
            </a:r>
          </a:p>
          <a:p>
            <a:pPr marL="342891" indent="-342891">
              <a:buAutoNum type="arabicPeriod"/>
            </a:pPr>
            <a:endParaRPr lang="en-US" sz="3200" dirty="0">
              <a:solidFill>
                <a:schemeClr val="tx1"/>
              </a:solidFill>
            </a:endParaRPr>
          </a:p>
          <a:p>
            <a:pPr>
              <a:buNone/>
            </a:pPr>
            <a:r>
              <a:rPr lang="en-US" sz="3200" i="1" dirty="0">
                <a:solidFill>
                  <a:schemeClr val="tx1"/>
                </a:solidFill>
              </a:rPr>
              <a:t>TOOL: Frequently Asked Questions About Next Gen Sector Partnerships  </a:t>
            </a:r>
          </a:p>
          <a:p>
            <a:pPr marL="342891" indent="-342891">
              <a:buAutoNum type="arabicPeriod"/>
            </a:pPr>
            <a:endParaRPr lang="en-US" sz="3200" dirty="0">
              <a:solidFill>
                <a:schemeClr val="tx1"/>
              </a:solidFill>
            </a:endParaRPr>
          </a:p>
        </p:txBody>
      </p:sp>
    </p:spTree>
    <p:extLst>
      <p:ext uri="{BB962C8B-B14F-4D97-AF65-F5344CB8AC3E}">
        <p14:creationId xmlns:p14="http://schemas.microsoft.com/office/powerpoint/2010/main" val="2985561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0956-A0BC-4748-8D23-B9D89DC5C19F}"/>
              </a:ext>
            </a:extLst>
          </p:cNvPr>
          <p:cNvSpPr>
            <a:spLocks noGrp="1"/>
          </p:cNvSpPr>
          <p:nvPr>
            <p:ph type="title"/>
          </p:nvPr>
        </p:nvSpPr>
        <p:spPr/>
        <p:txBody>
          <a:bodyPr/>
          <a:lstStyle/>
          <a:p>
            <a:pPr algn="ctr"/>
            <a:r>
              <a:rPr lang="en-US" b="1" dirty="0"/>
              <a:t>The Next Gen Difference</a:t>
            </a:r>
          </a:p>
        </p:txBody>
      </p:sp>
      <p:sp>
        <p:nvSpPr>
          <p:cNvPr id="3" name="Content Placeholder 2">
            <a:extLst>
              <a:ext uri="{FF2B5EF4-FFF2-40B4-BE49-F238E27FC236}">
                <a16:creationId xmlns:a16="http://schemas.microsoft.com/office/drawing/2014/main" id="{D8745EC4-4A8C-444F-8669-D500B1B6ACB1}"/>
              </a:ext>
            </a:extLst>
          </p:cNvPr>
          <p:cNvSpPr>
            <a:spLocks noGrp="1"/>
          </p:cNvSpPr>
          <p:nvPr>
            <p:ph idx="1"/>
          </p:nvPr>
        </p:nvSpPr>
        <p:spPr/>
        <p:txBody>
          <a:bodyPr>
            <a:normAutofit fontScale="70000" lnSpcReduction="20000"/>
          </a:bodyPr>
          <a:lstStyle/>
          <a:p>
            <a:r>
              <a:rPr lang="en-US" b="1" dirty="0"/>
              <a:t>PEOPLE</a:t>
            </a:r>
          </a:p>
          <a:p>
            <a:pPr lvl="1"/>
            <a:r>
              <a:rPr lang="en-US" dirty="0"/>
              <a:t>Business Champions/Civic Entrepreneurs (passion for industry &amp; community)</a:t>
            </a:r>
          </a:p>
          <a:p>
            <a:pPr lvl="1"/>
            <a:r>
              <a:rPr lang="en-US" dirty="0"/>
              <a:t>Community “First Responders” (listen, pull from toolkit, combine with others, authority to make decisions and move resources)</a:t>
            </a:r>
          </a:p>
          <a:p>
            <a:pPr marL="342900" lvl="1" indent="0">
              <a:buNone/>
            </a:pPr>
            <a:endParaRPr lang="en-US" dirty="0"/>
          </a:p>
          <a:p>
            <a:r>
              <a:rPr lang="en-US" b="1" dirty="0"/>
              <a:t>PROCESS</a:t>
            </a:r>
          </a:p>
          <a:p>
            <a:pPr lvl="1"/>
            <a:r>
              <a:rPr lang="en-US" dirty="0"/>
              <a:t>Disciplined and Replicable:  Opportunities/Requirements/Champions/Early Wins/Momentum</a:t>
            </a:r>
          </a:p>
          <a:p>
            <a:pPr lvl="1"/>
            <a:r>
              <a:rPr lang="en-US" dirty="0"/>
              <a:t>Prioritized Business Growth Agenda (vs. workforce-only, grant, or other agendas)   </a:t>
            </a:r>
          </a:p>
          <a:p>
            <a:pPr marL="342900" lvl="1" indent="0">
              <a:buNone/>
            </a:pPr>
            <a:endParaRPr lang="en-US" dirty="0"/>
          </a:p>
          <a:p>
            <a:r>
              <a:rPr lang="en-US" b="1" dirty="0"/>
              <a:t>PARTNERSHIP</a:t>
            </a:r>
          </a:p>
          <a:p>
            <a:pPr lvl="1"/>
            <a:r>
              <a:rPr lang="en-US" dirty="0"/>
              <a:t>Business Champions are Co-owners in Partnership (vs. customers or contributors)</a:t>
            </a:r>
          </a:p>
          <a:p>
            <a:pPr lvl="1"/>
            <a:r>
              <a:rPr lang="en-US" dirty="0"/>
              <a:t>Coalition of the Willing To Act (vs. sightseers, free riders, and naysayers)</a:t>
            </a:r>
          </a:p>
          <a:p>
            <a:pPr marL="342900" lvl="1" indent="0">
              <a:buNone/>
            </a:pPr>
            <a:endParaRPr lang="en-US" dirty="0"/>
          </a:p>
          <a:p>
            <a:pPr marL="342900" lvl="1" indent="0">
              <a:buNone/>
            </a:pPr>
            <a:endParaRPr lang="en-US" dirty="0"/>
          </a:p>
          <a:p>
            <a:pPr lvl="1"/>
            <a:endParaRPr lang="en-US" dirty="0"/>
          </a:p>
          <a:p>
            <a:pPr lvl="1"/>
            <a:endParaRPr lang="en-US" dirty="0"/>
          </a:p>
          <a:p>
            <a:pPr marL="342900" lvl="1" indent="0">
              <a:buNone/>
            </a:pPr>
            <a:endParaRPr lang="en-US" dirty="0"/>
          </a:p>
          <a:p>
            <a:pPr marL="342900" lvl="1" indent="0">
              <a:buNone/>
            </a:pPr>
            <a:endParaRPr lang="en-US" dirty="0"/>
          </a:p>
        </p:txBody>
      </p:sp>
    </p:spTree>
    <p:extLst>
      <p:ext uri="{BB962C8B-B14F-4D97-AF65-F5344CB8AC3E}">
        <p14:creationId xmlns:p14="http://schemas.microsoft.com/office/powerpoint/2010/main" val="28884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72776"/>
            <a:ext cx="7886700" cy="2852737"/>
          </a:xfrm>
        </p:spPr>
        <p:txBody>
          <a:bodyPr>
            <a:normAutofit fontScale="90000"/>
          </a:bodyPr>
          <a:lstStyle/>
          <a:p>
            <a:r>
              <a:rPr lang="en-US" sz="4000" b="1" dirty="0"/>
              <a:t>What is This and Why Should I Care?</a:t>
            </a:r>
            <a:br>
              <a:rPr lang="en-US" sz="4000" dirty="0"/>
            </a:br>
            <a:br>
              <a:rPr lang="en-US" sz="4000" dirty="0"/>
            </a:br>
            <a:r>
              <a:rPr lang="en-US" sz="4000" i="1" dirty="0"/>
              <a:t>Making the Case, Describing the Approach  </a:t>
            </a:r>
            <a:br>
              <a:rPr lang="en-US" i="1" dirty="0"/>
            </a:br>
            <a:endParaRPr lang="en-US" i="1" dirty="0"/>
          </a:p>
        </p:txBody>
      </p:sp>
      <p:sp>
        <p:nvSpPr>
          <p:cNvPr id="3" name="Text Placeholder 2"/>
          <p:cNvSpPr>
            <a:spLocks noGrp="1"/>
          </p:cNvSpPr>
          <p:nvPr>
            <p:ph type="body" idx="1"/>
          </p:nvPr>
        </p:nvSpPr>
        <p:spPr>
          <a:xfrm>
            <a:off x="623888" y="3983064"/>
            <a:ext cx="7886700" cy="1456841"/>
          </a:xfrm>
        </p:spPr>
        <p:txBody>
          <a:bodyPr>
            <a:noAutofit/>
          </a:bodyPr>
          <a:lstStyle/>
          <a:p>
            <a:r>
              <a:rPr lang="en-US" sz="3600" i="1" dirty="0"/>
              <a:t>TOOL:  “ABOUT NEXT GEN PARTNERSHIPS” SECTION ON WEBSITE</a:t>
            </a:r>
          </a:p>
        </p:txBody>
      </p:sp>
    </p:spTree>
    <p:extLst>
      <p:ext uri="{BB962C8B-B14F-4D97-AF65-F5344CB8AC3E}">
        <p14:creationId xmlns:p14="http://schemas.microsoft.com/office/powerpoint/2010/main" val="697108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484631"/>
            <a:ext cx="4258072" cy="564623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03749" y="269552"/>
            <a:ext cx="4740251" cy="5861316"/>
          </a:xfrm>
        </p:spPr>
      </p:pic>
    </p:spTree>
    <p:extLst>
      <p:ext uri="{BB962C8B-B14F-4D97-AF65-F5344CB8AC3E}">
        <p14:creationId xmlns:p14="http://schemas.microsoft.com/office/powerpoint/2010/main" val="3819785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640" y="365126"/>
            <a:ext cx="4888843" cy="5633338"/>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572" y="184053"/>
            <a:ext cx="2706624" cy="246739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7687" y="3181795"/>
            <a:ext cx="2242395" cy="2945892"/>
          </a:xfrm>
          <a:prstGeom prst="rect">
            <a:avLst/>
          </a:prstGeom>
        </p:spPr>
      </p:pic>
      <p:pic>
        <p:nvPicPr>
          <p:cNvPr id="10"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39" y="365126"/>
            <a:ext cx="4888843" cy="5633338"/>
          </a:xfrm>
          <a:prstGeom prst="rect">
            <a:avLst/>
          </a:prstGeom>
        </p:spPr>
      </p:pic>
    </p:spTree>
    <p:extLst>
      <p:ext uri="{BB962C8B-B14F-4D97-AF65-F5344CB8AC3E}">
        <p14:creationId xmlns:p14="http://schemas.microsoft.com/office/powerpoint/2010/main" val="1945352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0" y="2956559"/>
            <a:ext cx="9144000" cy="220744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0E161C"/>
              </a:buClr>
              <a:buSzPct val="25000"/>
              <a:buFont typeface="Calibri"/>
              <a:buNone/>
            </a:pPr>
            <a:r>
              <a:rPr lang="en-US" sz="6000" b="0" i="0" u="none" strike="noStrike" cap="none">
                <a:solidFill>
                  <a:srgbClr val="0E161C"/>
                </a:solidFill>
                <a:latin typeface="Calibri"/>
                <a:ea typeface="Calibri"/>
                <a:cs typeface="Calibri"/>
                <a:sym typeface="Calibri"/>
              </a:rPr>
              <a:t>Thank you!</a:t>
            </a:r>
          </a:p>
        </p:txBody>
      </p:sp>
      <p:pic>
        <p:nvPicPr>
          <p:cNvPr id="271" name="Shape 271"/>
          <p:cNvPicPr preferRelativeResize="0"/>
          <p:nvPr/>
        </p:nvPicPr>
        <p:blipFill rotWithShape="1">
          <a:blip r:embed="rId3">
            <a:alphaModFix/>
          </a:blip>
          <a:srcRect/>
          <a:stretch/>
        </p:blipFill>
        <p:spPr>
          <a:xfrm>
            <a:off x="1188054" y="422029"/>
            <a:ext cx="6767889" cy="3411415"/>
          </a:xfrm>
          <a:prstGeom prst="rect">
            <a:avLst/>
          </a:prstGeom>
          <a:noFill/>
          <a:ln>
            <a:noFill/>
          </a:ln>
        </p:spPr>
      </p:pic>
    </p:spTree>
    <p:extLst>
      <p:ext uri="{BB962C8B-B14F-4D97-AF65-F5344CB8AC3E}">
        <p14:creationId xmlns:p14="http://schemas.microsoft.com/office/powerpoint/2010/main" val="773494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456" y="310262"/>
            <a:ext cx="8295894" cy="1325563"/>
          </a:xfrm>
        </p:spPr>
        <p:txBody>
          <a:bodyPr>
            <a:normAutofit/>
          </a:bodyPr>
          <a:lstStyle/>
          <a:p>
            <a:r>
              <a:rPr lang="en-US" sz="4000" dirty="0">
                <a:solidFill>
                  <a:schemeClr val="tx1"/>
                </a:solidFill>
              </a:rPr>
              <a:t>Ways to Make the Case for the Next Gen Approach—What Works</a:t>
            </a:r>
            <a:endParaRPr lang="en-US" altLang="en-US" sz="4000" b="1" dirty="0">
              <a:solidFill>
                <a:schemeClr val="tx1"/>
              </a:solidFill>
            </a:endParaRPr>
          </a:p>
        </p:txBody>
      </p:sp>
      <p:sp>
        <p:nvSpPr>
          <p:cNvPr id="17411" name="Content Placeholder 2"/>
          <p:cNvSpPr>
            <a:spLocks noGrp="1"/>
          </p:cNvSpPr>
          <p:nvPr>
            <p:ph idx="1"/>
          </p:nvPr>
        </p:nvSpPr>
        <p:spPr>
          <a:xfrm>
            <a:off x="519545" y="1635824"/>
            <a:ext cx="7538605" cy="4120739"/>
          </a:xfrm>
        </p:spPr>
        <p:txBody>
          <a:bodyPr rtlCol="0">
            <a:normAutofit lnSpcReduction="10000"/>
          </a:bodyPr>
          <a:lstStyle/>
          <a:p>
            <a:pPr marL="514350" indent="-514350" eaLnBrk="1" fontAlgn="auto" hangingPunct="1">
              <a:spcAft>
                <a:spcPts val="0"/>
              </a:spcAft>
              <a:buFont typeface="Calibri" panose="020F0502020204030204" pitchFamily="34" charset="0"/>
              <a:buAutoNum type="arabicPeriod"/>
              <a:defRPr/>
            </a:pPr>
            <a:r>
              <a:rPr lang="en-US" altLang="en-US" dirty="0"/>
              <a:t>Describe current reality, why it’s not working, and pose an alternative that makes practical sense</a:t>
            </a:r>
          </a:p>
          <a:p>
            <a:pPr marL="514350" indent="-514350" eaLnBrk="1" fontAlgn="auto" hangingPunct="1">
              <a:spcAft>
                <a:spcPts val="0"/>
              </a:spcAft>
              <a:buFont typeface="Calibri" panose="020F0502020204030204" pitchFamily="34" charset="0"/>
              <a:buAutoNum type="arabicPeriod"/>
              <a:defRPr/>
            </a:pPr>
            <a:r>
              <a:rPr lang="en-US" altLang="en-US" dirty="0"/>
              <a:t>Define Next Gen and emphasize its outcomes</a:t>
            </a:r>
          </a:p>
          <a:p>
            <a:pPr marL="514350" indent="-514350" eaLnBrk="1" fontAlgn="auto" hangingPunct="1">
              <a:spcAft>
                <a:spcPts val="0"/>
              </a:spcAft>
              <a:buFont typeface="Calibri" panose="020F0502020204030204" pitchFamily="34" charset="0"/>
              <a:buAutoNum type="arabicPeriod"/>
              <a:defRPr/>
            </a:pPr>
            <a:r>
              <a:rPr lang="en-US" altLang="en-US" dirty="0"/>
              <a:t>Discuss “what’s in it” for both business and community partners</a:t>
            </a:r>
          </a:p>
          <a:p>
            <a:pPr marL="514350" indent="-514350" eaLnBrk="1" fontAlgn="auto" hangingPunct="1">
              <a:spcAft>
                <a:spcPts val="0"/>
              </a:spcAft>
              <a:buFont typeface="Calibri" panose="020F0502020204030204" pitchFamily="34" charset="0"/>
              <a:buAutoNum type="arabicPeriod"/>
              <a:defRPr/>
            </a:pPr>
            <a:r>
              <a:rPr lang="en-US" altLang="en-US" dirty="0"/>
              <a:t>Differentiate from other approaches</a:t>
            </a:r>
          </a:p>
          <a:p>
            <a:pPr marL="514350" indent="-514350">
              <a:buFont typeface="Calibri" panose="020F0502020204030204" pitchFamily="34" charset="0"/>
              <a:buAutoNum type="arabicPeriod"/>
              <a:defRPr/>
            </a:pPr>
            <a:r>
              <a:rPr lang="en-US" altLang="en-US" dirty="0"/>
              <a:t>Deploy different modes of communication (words, video, how-to resources from Next Gen website)</a:t>
            </a:r>
          </a:p>
          <a:p>
            <a:pPr marL="514350" indent="-514350" eaLnBrk="1" fontAlgn="auto" hangingPunct="1">
              <a:spcAft>
                <a:spcPts val="0"/>
              </a:spcAft>
              <a:buFont typeface="Calibri" panose="020F0502020204030204" pitchFamily="34" charset="0"/>
              <a:buAutoNum type="arabicPeriod"/>
              <a:defRPr/>
            </a:pPr>
            <a:endParaRPr lang="en-US" altLang="en-US" dirty="0"/>
          </a:p>
          <a:p>
            <a:pPr marL="514350" indent="-514350" eaLnBrk="1" fontAlgn="auto" hangingPunct="1">
              <a:spcAft>
                <a:spcPts val="0"/>
              </a:spcAft>
              <a:buFont typeface="Calibri" panose="020F0502020204030204" pitchFamily="34" charset="0"/>
              <a:buAutoNum type="arabicPeriod"/>
              <a:defRPr/>
            </a:pPr>
            <a:endParaRPr lang="en-US" altLang="en-US" dirty="0"/>
          </a:p>
        </p:txBody>
      </p:sp>
    </p:spTree>
    <p:extLst>
      <p:ext uri="{BB962C8B-B14F-4D97-AF65-F5344CB8AC3E}">
        <p14:creationId xmlns:p14="http://schemas.microsoft.com/office/powerpoint/2010/main" val="276307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628649" y="1825625"/>
            <a:ext cx="2994419" cy="4351338"/>
          </a:xfrm>
        </p:spPr>
        <p:txBody>
          <a:bodyPr/>
          <a:lstStyle/>
          <a:p>
            <a:pPr>
              <a:buNone/>
            </a:pPr>
            <a:r>
              <a:rPr lang="en-US" sz="4800" b="1" dirty="0">
                <a:solidFill>
                  <a:schemeClr val="accent6"/>
                </a:solidFill>
              </a:rPr>
              <a:t>Growing Good Jobs </a:t>
            </a:r>
          </a:p>
          <a:p>
            <a:pPr algn="ctr">
              <a:buNone/>
            </a:pPr>
            <a:r>
              <a:rPr lang="en-US" sz="4800" dirty="0"/>
              <a:t> </a:t>
            </a:r>
          </a:p>
        </p:txBody>
      </p:sp>
      <p:sp>
        <p:nvSpPr>
          <p:cNvPr id="7" name="Text Placeholder 6"/>
          <p:cNvSpPr>
            <a:spLocks noGrp="1"/>
          </p:cNvSpPr>
          <p:nvPr>
            <p:ph sz="half" idx="2"/>
          </p:nvPr>
        </p:nvSpPr>
        <p:spPr/>
        <p:txBody>
          <a:bodyPr/>
          <a:lstStyle/>
          <a:p>
            <a:pPr>
              <a:buClrTx/>
              <a:buSzTx/>
              <a:buNone/>
            </a:pPr>
            <a:r>
              <a:rPr lang="en-US" sz="4800" b="1" dirty="0">
                <a:solidFill>
                  <a:schemeClr val="accent6"/>
                </a:solidFill>
              </a:rPr>
              <a:t>Connecting</a:t>
            </a:r>
          </a:p>
          <a:p>
            <a:pPr>
              <a:buClrTx/>
              <a:buSzTx/>
              <a:buNone/>
            </a:pPr>
            <a:r>
              <a:rPr lang="en-US" sz="4800" b="1" dirty="0">
                <a:solidFill>
                  <a:schemeClr val="accent6"/>
                </a:solidFill>
              </a:rPr>
              <a:t>People with Good Jobs </a:t>
            </a:r>
          </a:p>
          <a:p>
            <a:pPr marL="0" indent="0" defTabSz="1219170">
              <a:lnSpc>
                <a:spcPct val="100000"/>
              </a:lnSpc>
              <a:buNone/>
              <a:defRPr/>
            </a:pPr>
            <a:endParaRPr lang="en-US" dirty="0"/>
          </a:p>
        </p:txBody>
      </p:sp>
      <p:sp>
        <p:nvSpPr>
          <p:cNvPr id="8" name="TextBox 7"/>
          <p:cNvSpPr txBox="1"/>
          <p:nvPr/>
        </p:nvSpPr>
        <p:spPr>
          <a:xfrm>
            <a:off x="3623068" y="2345258"/>
            <a:ext cx="471903" cy="830997"/>
          </a:xfrm>
          <a:prstGeom prst="rect">
            <a:avLst/>
          </a:prstGeom>
          <a:noFill/>
        </p:spPr>
        <p:txBody>
          <a:bodyPr wrap="square" rtlCol="0">
            <a:spAutoFit/>
          </a:bodyPr>
          <a:lstStyle/>
          <a:p>
            <a:r>
              <a:rPr lang="en-US" sz="4800" dirty="0">
                <a:solidFill>
                  <a:schemeClr val="accent6"/>
                </a:solidFill>
              </a:rPr>
              <a:t>+</a:t>
            </a:r>
          </a:p>
        </p:txBody>
      </p:sp>
    </p:spTree>
    <p:extLst>
      <p:ext uri="{BB962C8B-B14F-4D97-AF65-F5344CB8AC3E}">
        <p14:creationId xmlns:p14="http://schemas.microsoft.com/office/powerpoint/2010/main" val="177178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08395" y="1157194"/>
            <a:ext cx="1369785" cy="1617143"/>
            <a:chOff x="501495" y="836022"/>
            <a:chExt cx="1369785" cy="1617143"/>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752929" y="836022"/>
              <a:ext cx="866919" cy="878478"/>
            </a:xfrm>
            <a:prstGeom prst="rect">
              <a:avLst/>
            </a:prstGeom>
          </p:spPr>
        </p:pic>
        <p:sp>
          <p:nvSpPr>
            <p:cNvPr id="4" name="TextBox 3"/>
            <p:cNvSpPr txBox="1"/>
            <p:nvPr/>
          </p:nvSpPr>
          <p:spPr>
            <a:xfrm>
              <a:off x="501495" y="1714501"/>
              <a:ext cx="1369785" cy="738664"/>
            </a:xfrm>
            <a:prstGeom prst="rect">
              <a:avLst/>
            </a:prstGeom>
            <a:noFill/>
          </p:spPr>
          <p:txBody>
            <a:bodyPr wrap="square" rtlCol="0">
              <a:spAutoFit/>
            </a:bodyPr>
            <a:lstStyle/>
            <a:p>
              <a:pPr algn="ctr"/>
              <a:r>
                <a:rPr lang="en-US" sz="1400" dirty="0">
                  <a:latin typeface="Karla" charset="0"/>
                  <a:ea typeface="Karla" charset="0"/>
                  <a:cs typeface="Karla" charset="0"/>
                </a:rPr>
                <a:t>City Economic Development Organization</a:t>
              </a:r>
            </a:p>
          </p:txBody>
        </p:sp>
      </p:grpSp>
      <p:grpSp>
        <p:nvGrpSpPr>
          <p:cNvPr id="6" name="Group 5"/>
          <p:cNvGrpSpPr/>
          <p:nvPr/>
        </p:nvGrpSpPr>
        <p:grpSpPr>
          <a:xfrm>
            <a:off x="2198335" y="1232296"/>
            <a:ext cx="1369785" cy="1401700"/>
            <a:chOff x="501495" y="836022"/>
            <a:chExt cx="1369785" cy="1401699"/>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752929" y="836022"/>
              <a:ext cx="866919" cy="878478"/>
            </a:xfrm>
            <a:prstGeom prst="rect">
              <a:avLst/>
            </a:prstGeom>
          </p:spPr>
        </p:pic>
        <p:sp>
          <p:nvSpPr>
            <p:cNvPr id="8" name="TextBox 7"/>
            <p:cNvSpPr txBox="1"/>
            <p:nvPr/>
          </p:nvSpPr>
          <p:spPr>
            <a:xfrm>
              <a:off x="501495" y="1714501"/>
              <a:ext cx="1369785" cy="523220"/>
            </a:xfrm>
            <a:prstGeom prst="rect">
              <a:avLst/>
            </a:prstGeom>
            <a:noFill/>
          </p:spPr>
          <p:txBody>
            <a:bodyPr wrap="square" rtlCol="0">
              <a:spAutoFit/>
            </a:bodyPr>
            <a:lstStyle/>
            <a:p>
              <a:pPr algn="ctr"/>
              <a:r>
                <a:rPr lang="en-US" sz="1400">
                  <a:latin typeface="Karla" charset="0"/>
                  <a:ea typeface="Karla" charset="0"/>
                  <a:cs typeface="Karla" charset="0"/>
                </a:rPr>
                <a:t>Community College</a:t>
              </a:r>
            </a:p>
          </p:txBody>
        </p:sp>
      </p:grpSp>
      <p:grpSp>
        <p:nvGrpSpPr>
          <p:cNvPr id="9" name="Group 8"/>
          <p:cNvGrpSpPr/>
          <p:nvPr/>
        </p:nvGrpSpPr>
        <p:grpSpPr>
          <a:xfrm>
            <a:off x="5440029" y="2875963"/>
            <a:ext cx="1369785" cy="1832585"/>
            <a:chOff x="501495" y="836022"/>
            <a:chExt cx="1369785" cy="1832584"/>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752929" y="836022"/>
              <a:ext cx="866919" cy="878478"/>
            </a:xfrm>
            <a:prstGeom prst="rect">
              <a:avLst/>
            </a:prstGeom>
          </p:spPr>
        </p:pic>
        <p:sp>
          <p:nvSpPr>
            <p:cNvPr id="11" name="TextBox 10"/>
            <p:cNvSpPr txBox="1"/>
            <p:nvPr/>
          </p:nvSpPr>
          <p:spPr>
            <a:xfrm>
              <a:off x="501495" y="1714500"/>
              <a:ext cx="1369785" cy="954106"/>
            </a:xfrm>
            <a:prstGeom prst="rect">
              <a:avLst/>
            </a:prstGeom>
            <a:noFill/>
          </p:spPr>
          <p:txBody>
            <a:bodyPr wrap="square" rtlCol="0">
              <a:spAutoFit/>
            </a:bodyPr>
            <a:lstStyle/>
            <a:p>
              <a:pPr algn="ctr"/>
              <a:r>
                <a:rPr lang="en-US" sz="1400">
                  <a:latin typeface="Karla" charset="0"/>
                  <a:ea typeface="Karla" charset="0"/>
                  <a:cs typeface="Karla" charset="0"/>
                </a:rPr>
                <a:t>County Economic Development Organization</a:t>
              </a:r>
            </a:p>
          </p:txBody>
        </p:sp>
      </p:grpSp>
      <p:grpSp>
        <p:nvGrpSpPr>
          <p:cNvPr id="12" name="Group 11"/>
          <p:cNvGrpSpPr/>
          <p:nvPr/>
        </p:nvGrpSpPr>
        <p:grpSpPr>
          <a:xfrm>
            <a:off x="839698" y="4914093"/>
            <a:ext cx="1369785" cy="1186256"/>
            <a:chOff x="501495" y="836022"/>
            <a:chExt cx="1369785" cy="1186255"/>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752929" y="836022"/>
              <a:ext cx="866919" cy="878478"/>
            </a:xfrm>
            <a:prstGeom prst="rect">
              <a:avLst/>
            </a:prstGeom>
          </p:spPr>
        </p:pic>
        <p:sp>
          <p:nvSpPr>
            <p:cNvPr id="14" name="TextBox 13"/>
            <p:cNvSpPr txBox="1"/>
            <p:nvPr/>
          </p:nvSpPr>
          <p:spPr>
            <a:xfrm>
              <a:off x="501495" y="1714500"/>
              <a:ext cx="1369785" cy="307777"/>
            </a:xfrm>
            <a:prstGeom prst="rect">
              <a:avLst/>
            </a:prstGeom>
            <a:noFill/>
          </p:spPr>
          <p:txBody>
            <a:bodyPr wrap="square" rtlCol="0">
              <a:spAutoFit/>
            </a:bodyPr>
            <a:lstStyle/>
            <a:p>
              <a:pPr algn="ctr"/>
              <a:r>
                <a:rPr lang="en-US" sz="1400">
                  <a:latin typeface="Karla" charset="0"/>
                  <a:ea typeface="Karla" charset="0"/>
                  <a:cs typeface="Karla" charset="0"/>
                </a:rPr>
                <a:t>K-12 CTE</a:t>
              </a:r>
            </a:p>
          </p:txBody>
        </p:sp>
      </p:grpSp>
      <p:grpSp>
        <p:nvGrpSpPr>
          <p:cNvPr id="15" name="Group 14"/>
          <p:cNvGrpSpPr/>
          <p:nvPr/>
        </p:nvGrpSpPr>
        <p:grpSpPr>
          <a:xfrm>
            <a:off x="6233534" y="4511687"/>
            <a:ext cx="1369785" cy="1186256"/>
            <a:chOff x="501495" y="836022"/>
            <a:chExt cx="1369785" cy="1186255"/>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752929" y="836022"/>
              <a:ext cx="866919" cy="878478"/>
            </a:xfrm>
            <a:prstGeom prst="rect">
              <a:avLst/>
            </a:prstGeom>
          </p:spPr>
        </p:pic>
        <p:sp>
          <p:nvSpPr>
            <p:cNvPr id="17" name="TextBox 16"/>
            <p:cNvSpPr txBox="1"/>
            <p:nvPr/>
          </p:nvSpPr>
          <p:spPr>
            <a:xfrm>
              <a:off x="501495" y="1714500"/>
              <a:ext cx="1369785" cy="307777"/>
            </a:xfrm>
            <a:prstGeom prst="rect">
              <a:avLst/>
            </a:prstGeom>
            <a:noFill/>
          </p:spPr>
          <p:txBody>
            <a:bodyPr wrap="square" rtlCol="0">
              <a:spAutoFit/>
            </a:bodyPr>
            <a:lstStyle/>
            <a:p>
              <a:pPr algn="ctr"/>
              <a:r>
                <a:rPr lang="en-US" sz="1400">
                  <a:latin typeface="Karla" charset="0"/>
                  <a:ea typeface="Karla" charset="0"/>
                  <a:cs typeface="Karla" charset="0"/>
                </a:rPr>
                <a:t>University</a:t>
              </a:r>
            </a:p>
          </p:txBody>
        </p:sp>
      </p:grpSp>
      <p:grpSp>
        <p:nvGrpSpPr>
          <p:cNvPr id="19" name="Group 18"/>
          <p:cNvGrpSpPr/>
          <p:nvPr/>
        </p:nvGrpSpPr>
        <p:grpSpPr>
          <a:xfrm>
            <a:off x="4070244" y="1795657"/>
            <a:ext cx="1369785" cy="1401699"/>
            <a:chOff x="501495" y="836022"/>
            <a:chExt cx="1369785" cy="1401699"/>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752929" y="836022"/>
              <a:ext cx="866919" cy="878478"/>
            </a:xfrm>
            <a:prstGeom prst="rect">
              <a:avLst/>
            </a:prstGeom>
          </p:spPr>
        </p:pic>
        <p:sp>
          <p:nvSpPr>
            <p:cNvPr id="21" name="TextBox 20"/>
            <p:cNvSpPr txBox="1"/>
            <p:nvPr/>
          </p:nvSpPr>
          <p:spPr>
            <a:xfrm>
              <a:off x="501495" y="1714501"/>
              <a:ext cx="1369785" cy="523220"/>
            </a:xfrm>
            <a:prstGeom prst="rect">
              <a:avLst/>
            </a:prstGeom>
            <a:noFill/>
          </p:spPr>
          <p:txBody>
            <a:bodyPr wrap="square" rtlCol="0">
              <a:spAutoFit/>
            </a:bodyPr>
            <a:lstStyle/>
            <a:p>
              <a:pPr algn="ctr"/>
              <a:r>
                <a:rPr lang="en-US" sz="1400">
                  <a:latin typeface="Karla" charset="0"/>
                  <a:ea typeface="Karla" charset="0"/>
                  <a:cs typeface="Karla" charset="0"/>
                </a:rPr>
                <a:t>Chamber of Commerce</a:t>
              </a:r>
            </a:p>
          </p:txBody>
        </p:sp>
      </p:grpSp>
      <p:grpSp>
        <p:nvGrpSpPr>
          <p:cNvPr id="22" name="Group 21"/>
          <p:cNvGrpSpPr/>
          <p:nvPr/>
        </p:nvGrpSpPr>
        <p:grpSpPr>
          <a:xfrm>
            <a:off x="1776221" y="3426172"/>
            <a:ext cx="1369785" cy="1401699"/>
            <a:chOff x="501495" y="836022"/>
            <a:chExt cx="1369785" cy="1401699"/>
          </a:xfrm>
        </p:grpSpPr>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752929" y="836022"/>
              <a:ext cx="866919" cy="878478"/>
            </a:xfrm>
            <a:prstGeom prst="rect">
              <a:avLst/>
            </a:prstGeom>
          </p:spPr>
        </p:pic>
        <p:sp>
          <p:nvSpPr>
            <p:cNvPr id="24" name="TextBox 23"/>
            <p:cNvSpPr txBox="1"/>
            <p:nvPr/>
          </p:nvSpPr>
          <p:spPr>
            <a:xfrm>
              <a:off x="501495" y="1714501"/>
              <a:ext cx="1369785" cy="523220"/>
            </a:xfrm>
            <a:prstGeom prst="rect">
              <a:avLst/>
            </a:prstGeom>
            <a:noFill/>
          </p:spPr>
          <p:txBody>
            <a:bodyPr wrap="square" rtlCol="0">
              <a:spAutoFit/>
            </a:bodyPr>
            <a:lstStyle/>
            <a:p>
              <a:pPr algn="ctr"/>
              <a:r>
                <a:rPr lang="en-US" sz="1400">
                  <a:latin typeface="Karla" charset="0"/>
                  <a:ea typeface="Karla" charset="0"/>
                  <a:cs typeface="Karla" charset="0"/>
                </a:rPr>
                <a:t>Adult Basic Education</a:t>
              </a:r>
            </a:p>
          </p:txBody>
        </p:sp>
      </p:grpSp>
      <p:grpSp>
        <p:nvGrpSpPr>
          <p:cNvPr id="25" name="Group 24"/>
          <p:cNvGrpSpPr/>
          <p:nvPr/>
        </p:nvGrpSpPr>
        <p:grpSpPr>
          <a:xfrm>
            <a:off x="3525960" y="3045730"/>
            <a:ext cx="1369785" cy="1771693"/>
            <a:chOff x="501495" y="836022"/>
            <a:chExt cx="1369785" cy="1506632"/>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752929" y="836022"/>
              <a:ext cx="866919" cy="878478"/>
            </a:xfrm>
            <a:prstGeom prst="rect">
              <a:avLst/>
            </a:prstGeom>
          </p:spPr>
        </p:pic>
        <p:sp>
          <p:nvSpPr>
            <p:cNvPr id="27" name="TextBox 26"/>
            <p:cNvSpPr txBox="1"/>
            <p:nvPr/>
          </p:nvSpPr>
          <p:spPr>
            <a:xfrm>
              <a:off x="501495" y="1714501"/>
              <a:ext cx="1369785" cy="628153"/>
            </a:xfrm>
            <a:prstGeom prst="rect">
              <a:avLst/>
            </a:prstGeom>
            <a:noFill/>
          </p:spPr>
          <p:txBody>
            <a:bodyPr wrap="square" rtlCol="0">
              <a:spAutoFit/>
            </a:bodyPr>
            <a:lstStyle/>
            <a:p>
              <a:pPr algn="ctr"/>
              <a:r>
                <a:rPr lang="en-US" sz="1400" dirty="0">
                  <a:latin typeface="Karla" charset="0"/>
                  <a:ea typeface="Karla" charset="0"/>
                  <a:cs typeface="Karla" charset="0"/>
                </a:rPr>
                <a:t>Workforce Development Board</a:t>
              </a:r>
            </a:p>
          </p:txBody>
        </p:sp>
      </p:grpSp>
      <p:sp>
        <p:nvSpPr>
          <p:cNvPr id="2" name="TextBox 1"/>
          <p:cNvSpPr txBox="1"/>
          <p:nvPr/>
        </p:nvSpPr>
        <p:spPr>
          <a:xfrm>
            <a:off x="325230" y="604488"/>
            <a:ext cx="5999019" cy="523220"/>
          </a:xfrm>
          <a:prstGeom prst="rect">
            <a:avLst/>
          </a:prstGeom>
          <a:noFill/>
        </p:spPr>
        <p:txBody>
          <a:bodyPr wrap="square" rtlCol="0">
            <a:spAutoFit/>
          </a:bodyPr>
          <a:lstStyle/>
          <a:p>
            <a:r>
              <a:rPr lang="en-US" sz="2800">
                <a:solidFill>
                  <a:schemeClr val="tx2">
                    <a:lumMod val="75000"/>
                  </a:schemeClr>
                </a:solidFill>
                <a:latin typeface="Montserrat" charset="0"/>
                <a:ea typeface="Montserrat" charset="0"/>
                <a:cs typeface="Montserrat" charset="0"/>
              </a:rPr>
              <a:t>A</a:t>
            </a:r>
            <a:r>
              <a:rPr lang="en-US" sz="2800">
                <a:latin typeface="Montserrat" charset="0"/>
                <a:ea typeface="Montserrat" charset="0"/>
                <a:cs typeface="Montserrat" charset="0"/>
              </a:rPr>
              <a:t> </a:t>
            </a:r>
            <a:r>
              <a:rPr lang="en-US" sz="2800">
                <a:solidFill>
                  <a:schemeClr val="accent1">
                    <a:lumMod val="75000"/>
                  </a:schemeClr>
                </a:solidFill>
                <a:latin typeface="Montserrat" charset="0"/>
                <a:ea typeface="Montserrat" charset="0"/>
                <a:cs typeface="Montserrat" charset="0"/>
              </a:rPr>
              <a:t>TYPICAL</a:t>
            </a:r>
            <a:r>
              <a:rPr lang="en-US" sz="2800">
                <a:latin typeface="Montserrat" charset="0"/>
                <a:ea typeface="Montserrat" charset="0"/>
                <a:cs typeface="Montserrat" charset="0"/>
              </a:rPr>
              <a:t> </a:t>
            </a:r>
            <a:r>
              <a:rPr lang="en-US" sz="2800">
                <a:solidFill>
                  <a:schemeClr val="tx2">
                    <a:lumMod val="75000"/>
                  </a:schemeClr>
                </a:solidFill>
                <a:latin typeface="Montserrat" charset="0"/>
                <a:ea typeface="Montserrat" charset="0"/>
                <a:cs typeface="Montserrat" charset="0"/>
              </a:rPr>
              <a:t>STATE OF PLAY</a:t>
            </a:r>
          </a:p>
        </p:txBody>
      </p:sp>
      <p:grpSp>
        <p:nvGrpSpPr>
          <p:cNvPr id="28" name="Group 27"/>
          <p:cNvGrpSpPr/>
          <p:nvPr/>
        </p:nvGrpSpPr>
        <p:grpSpPr>
          <a:xfrm>
            <a:off x="2821702" y="4665576"/>
            <a:ext cx="1369785" cy="1401700"/>
            <a:chOff x="501495" y="836022"/>
            <a:chExt cx="1369785" cy="1401699"/>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752929" y="836022"/>
              <a:ext cx="866919" cy="878478"/>
            </a:xfrm>
            <a:prstGeom prst="rect">
              <a:avLst/>
            </a:prstGeom>
          </p:spPr>
        </p:pic>
        <p:sp>
          <p:nvSpPr>
            <p:cNvPr id="30" name="TextBox 29"/>
            <p:cNvSpPr txBox="1"/>
            <p:nvPr/>
          </p:nvSpPr>
          <p:spPr>
            <a:xfrm>
              <a:off x="501495" y="1714501"/>
              <a:ext cx="1369785" cy="523220"/>
            </a:xfrm>
            <a:prstGeom prst="rect">
              <a:avLst/>
            </a:prstGeom>
            <a:noFill/>
          </p:spPr>
          <p:txBody>
            <a:bodyPr wrap="square" rtlCol="0">
              <a:spAutoFit/>
            </a:bodyPr>
            <a:lstStyle/>
            <a:p>
              <a:pPr algn="ctr"/>
              <a:r>
                <a:rPr lang="en-US" sz="1400" dirty="0">
                  <a:latin typeface="Karla" charset="0"/>
                  <a:ea typeface="Karla" charset="0"/>
                  <a:cs typeface="Karla" charset="0"/>
                </a:rPr>
                <a:t>Job Center services</a:t>
              </a:r>
            </a:p>
          </p:txBody>
        </p:sp>
      </p:grpSp>
      <p:grpSp>
        <p:nvGrpSpPr>
          <p:cNvPr id="31" name="Group 30"/>
          <p:cNvGrpSpPr/>
          <p:nvPr/>
        </p:nvGrpSpPr>
        <p:grpSpPr>
          <a:xfrm>
            <a:off x="5608752" y="1241506"/>
            <a:ext cx="1644103" cy="1401700"/>
            <a:chOff x="501495" y="836022"/>
            <a:chExt cx="1405652" cy="1401699"/>
          </a:xfrm>
        </p:grpSpPr>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752929" y="836022"/>
              <a:ext cx="866919" cy="878478"/>
            </a:xfrm>
            <a:prstGeom prst="rect">
              <a:avLst/>
            </a:prstGeom>
          </p:spPr>
        </p:pic>
        <p:sp>
          <p:nvSpPr>
            <p:cNvPr id="33" name="TextBox 32"/>
            <p:cNvSpPr txBox="1"/>
            <p:nvPr/>
          </p:nvSpPr>
          <p:spPr>
            <a:xfrm>
              <a:off x="501495" y="1714501"/>
              <a:ext cx="1405652" cy="523220"/>
            </a:xfrm>
            <a:prstGeom prst="rect">
              <a:avLst/>
            </a:prstGeom>
            <a:noFill/>
          </p:spPr>
          <p:txBody>
            <a:bodyPr wrap="square" rtlCol="0">
              <a:spAutoFit/>
            </a:bodyPr>
            <a:lstStyle/>
            <a:p>
              <a:pPr algn="ctr"/>
              <a:r>
                <a:rPr lang="en-US" sz="1400">
                  <a:latin typeface="Karla" charset="0"/>
                  <a:ea typeface="Karla" charset="0"/>
                  <a:cs typeface="Karla" charset="0"/>
                </a:rPr>
                <a:t>Private Training/school</a:t>
              </a:r>
            </a:p>
          </p:txBody>
        </p:sp>
      </p:grpSp>
      <p:grpSp>
        <p:nvGrpSpPr>
          <p:cNvPr id="34" name="Group 33"/>
          <p:cNvGrpSpPr/>
          <p:nvPr/>
        </p:nvGrpSpPr>
        <p:grpSpPr>
          <a:xfrm>
            <a:off x="4663017" y="4735482"/>
            <a:ext cx="1369785" cy="1617143"/>
            <a:chOff x="501495" y="836022"/>
            <a:chExt cx="1369785" cy="1617142"/>
          </a:xfrm>
        </p:grpSpPr>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752929" y="836022"/>
              <a:ext cx="866919" cy="878478"/>
            </a:xfrm>
            <a:prstGeom prst="rect">
              <a:avLst/>
            </a:prstGeom>
          </p:spPr>
        </p:pic>
        <p:sp>
          <p:nvSpPr>
            <p:cNvPr id="36" name="TextBox 35"/>
            <p:cNvSpPr txBox="1"/>
            <p:nvPr/>
          </p:nvSpPr>
          <p:spPr>
            <a:xfrm>
              <a:off x="501495" y="1714501"/>
              <a:ext cx="1369785" cy="738663"/>
            </a:xfrm>
            <a:prstGeom prst="rect">
              <a:avLst/>
            </a:prstGeom>
            <a:noFill/>
          </p:spPr>
          <p:txBody>
            <a:bodyPr wrap="square" rtlCol="0">
              <a:spAutoFit/>
            </a:bodyPr>
            <a:lstStyle/>
            <a:p>
              <a:pPr algn="ctr"/>
              <a:r>
                <a:rPr lang="en-US" sz="1400" dirty="0">
                  <a:latin typeface="Karla" charset="0"/>
                  <a:ea typeface="Karla" charset="0"/>
                  <a:cs typeface="Karla" charset="0"/>
                </a:rPr>
                <a:t>VR, Vets, Older </a:t>
              </a:r>
              <a:r>
                <a:rPr lang="en-US" sz="1400">
                  <a:latin typeface="Karla" charset="0"/>
                  <a:ea typeface="Karla" charset="0"/>
                  <a:cs typeface="Karla" charset="0"/>
                </a:rPr>
                <a:t>Worker Programs</a:t>
              </a:r>
            </a:p>
          </p:txBody>
        </p:sp>
      </p:grpSp>
      <p:grpSp>
        <p:nvGrpSpPr>
          <p:cNvPr id="37" name="Group 36"/>
          <p:cNvGrpSpPr/>
          <p:nvPr/>
        </p:nvGrpSpPr>
        <p:grpSpPr>
          <a:xfrm>
            <a:off x="478913" y="2923407"/>
            <a:ext cx="1369785" cy="1832586"/>
            <a:chOff x="501495" y="836022"/>
            <a:chExt cx="1369785" cy="1832585"/>
          </a:xfrm>
        </p:grpSpPr>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752929" y="836022"/>
              <a:ext cx="866919" cy="878478"/>
            </a:xfrm>
            <a:prstGeom prst="rect">
              <a:avLst/>
            </a:prstGeom>
          </p:spPr>
        </p:pic>
        <p:sp>
          <p:nvSpPr>
            <p:cNvPr id="39" name="TextBox 38"/>
            <p:cNvSpPr txBox="1"/>
            <p:nvPr/>
          </p:nvSpPr>
          <p:spPr>
            <a:xfrm>
              <a:off x="501495" y="1714501"/>
              <a:ext cx="1369785" cy="954106"/>
            </a:xfrm>
            <a:prstGeom prst="rect">
              <a:avLst/>
            </a:prstGeom>
            <a:noFill/>
          </p:spPr>
          <p:txBody>
            <a:bodyPr wrap="square" rtlCol="0">
              <a:spAutoFit/>
            </a:bodyPr>
            <a:lstStyle/>
            <a:p>
              <a:pPr algn="ctr"/>
              <a:r>
                <a:rPr lang="en-US" sz="1400" dirty="0">
                  <a:latin typeface="Karla" charset="0"/>
                  <a:ea typeface="Karla" charset="0"/>
                  <a:cs typeface="Karla" charset="0"/>
                </a:rPr>
                <a:t>Regional Economic Development Organizations</a:t>
              </a:r>
            </a:p>
          </p:txBody>
        </p:sp>
      </p:grpSp>
    </p:spTree>
    <p:extLst>
      <p:ext uri="{BB962C8B-B14F-4D97-AF65-F5344CB8AC3E}">
        <p14:creationId xmlns:p14="http://schemas.microsoft.com/office/powerpoint/2010/main" val="383422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463763" y="2263974"/>
            <a:ext cx="866919" cy="87847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1552213" y="1727118"/>
            <a:ext cx="866919" cy="878479"/>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315614" y="839369"/>
            <a:ext cx="866919" cy="878479"/>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201946" y="3581822"/>
            <a:ext cx="866919" cy="878479"/>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1492167" y="711474"/>
            <a:ext cx="866919" cy="878479"/>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1562229" y="2962027"/>
            <a:ext cx="866919" cy="878479"/>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453379" y="4614189"/>
            <a:ext cx="866919" cy="878479"/>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t="-14225" b="12890"/>
          <a:stretch/>
        </p:blipFill>
        <p:spPr>
          <a:xfrm>
            <a:off x="1537250" y="4614189"/>
            <a:ext cx="866919" cy="87847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762" y="1448902"/>
            <a:ext cx="906607" cy="906607"/>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840" y="879064"/>
            <a:ext cx="1456333" cy="1456333"/>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1958" y="2179096"/>
            <a:ext cx="692973" cy="692973"/>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2964" y="2161419"/>
            <a:ext cx="882541" cy="882541"/>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061" y="1108933"/>
            <a:ext cx="436227" cy="436227"/>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598" y="3112339"/>
            <a:ext cx="1456333" cy="1456333"/>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939" y="4440027"/>
            <a:ext cx="692973" cy="692973"/>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253" y="4360455"/>
            <a:ext cx="483691" cy="483691"/>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8735" y="4564162"/>
            <a:ext cx="692973" cy="692973"/>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526" y="5018067"/>
            <a:ext cx="949199" cy="949199"/>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105" y="4438905"/>
            <a:ext cx="436227" cy="436227"/>
          </a:xfrm>
          <a:prstGeom prst="rect">
            <a:avLst/>
          </a:prstGeom>
        </p:spPr>
      </p:pic>
      <p:sp>
        <p:nvSpPr>
          <p:cNvPr id="18" name="TextBox 17"/>
          <p:cNvSpPr txBox="1"/>
          <p:nvPr/>
        </p:nvSpPr>
        <p:spPr>
          <a:xfrm>
            <a:off x="5408289" y="2913909"/>
            <a:ext cx="2291279" cy="338554"/>
          </a:xfrm>
          <a:prstGeom prst="rect">
            <a:avLst/>
          </a:prstGeom>
          <a:noFill/>
        </p:spPr>
        <p:txBody>
          <a:bodyPr wrap="square" rtlCol="0">
            <a:spAutoFit/>
          </a:bodyPr>
          <a:lstStyle/>
          <a:p>
            <a:r>
              <a:rPr lang="en-US" sz="1600" b="1">
                <a:solidFill>
                  <a:schemeClr val="accent1">
                    <a:lumMod val="75000"/>
                  </a:schemeClr>
                </a:solidFill>
                <a:latin typeface="Montserrat" charset="0"/>
                <a:ea typeface="Montserrat" charset="0"/>
                <a:cs typeface="Montserrat" charset="0"/>
              </a:rPr>
              <a:t>MANUFACTURING</a:t>
            </a:r>
          </a:p>
        </p:txBody>
      </p:sp>
      <p:sp>
        <p:nvSpPr>
          <p:cNvPr id="39" name="TextBox 38"/>
          <p:cNvSpPr txBox="1"/>
          <p:nvPr/>
        </p:nvSpPr>
        <p:spPr>
          <a:xfrm>
            <a:off x="3337457" y="5087858"/>
            <a:ext cx="2291279" cy="338554"/>
          </a:xfrm>
          <a:prstGeom prst="rect">
            <a:avLst/>
          </a:prstGeom>
          <a:noFill/>
        </p:spPr>
        <p:txBody>
          <a:bodyPr wrap="square" rtlCol="0">
            <a:spAutoFit/>
          </a:bodyPr>
          <a:lstStyle/>
          <a:p>
            <a:r>
              <a:rPr lang="en-US" sz="1600" b="1">
                <a:solidFill>
                  <a:schemeClr val="accent6">
                    <a:lumMod val="75000"/>
                  </a:schemeClr>
                </a:solidFill>
                <a:latin typeface="Montserrat" charset="0"/>
                <a:ea typeface="Montserrat" charset="0"/>
                <a:cs typeface="Montserrat" charset="0"/>
              </a:rPr>
              <a:t>HEALTH CARE</a:t>
            </a:r>
          </a:p>
        </p:txBody>
      </p:sp>
      <p:sp>
        <p:nvSpPr>
          <p:cNvPr id="40" name="TextBox 39"/>
          <p:cNvSpPr txBox="1"/>
          <p:nvPr/>
        </p:nvSpPr>
        <p:spPr>
          <a:xfrm>
            <a:off x="5232191" y="3819142"/>
            <a:ext cx="2526925" cy="584775"/>
          </a:xfrm>
          <a:prstGeom prst="rect">
            <a:avLst/>
          </a:prstGeom>
          <a:noFill/>
        </p:spPr>
        <p:txBody>
          <a:bodyPr wrap="square" rtlCol="0">
            <a:spAutoFit/>
          </a:bodyPr>
          <a:lstStyle/>
          <a:p>
            <a:r>
              <a:rPr lang="en-US" sz="1600" b="1">
                <a:solidFill>
                  <a:schemeClr val="accent3"/>
                </a:solidFill>
                <a:latin typeface="Montserrat" charset="0"/>
                <a:ea typeface="Montserrat" charset="0"/>
                <a:cs typeface="Montserrat" charset="0"/>
              </a:rPr>
              <a:t>TRANSPORTATION &amp; LOGISTICS</a:t>
            </a:r>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3691" y="4521861"/>
            <a:ext cx="582060" cy="582060"/>
          </a:xfrm>
          <a:prstGeom prst="rect">
            <a:avLst/>
          </a:prstGeom>
        </p:spPr>
      </p:pic>
      <p:cxnSp>
        <p:nvCxnSpPr>
          <p:cNvPr id="43" name="Straight Arrow Connector 42"/>
          <p:cNvCxnSpPr/>
          <p:nvPr/>
        </p:nvCxnSpPr>
        <p:spPr>
          <a:xfrm>
            <a:off x="2292111" y="1155424"/>
            <a:ext cx="2037732" cy="4695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 idx="1"/>
          </p:cNvCxnSpPr>
          <p:nvPr/>
        </p:nvCxnSpPr>
        <p:spPr>
          <a:xfrm flipV="1">
            <a:off x="2347842" y="1902206"/>
            <a:ext cx="2067921" cy="3211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393978" y="2166356"/>
            <a:ext cx="2021785" cy="12379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945793" y="2066562"/>
            <a:ext cx="3260507" cy="18313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138083" y="1432744"/>
            <a:ext cx="3027280" cy="3364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300777" y="2670345"/>
            <a:ext cx="3822187" cy="2645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285815" y="5264612"/>
            <a:ext cx="5035893" cy="376813"/>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36" idx="1"/>
          </p:cNvCxnSpPr>
          <p:nvPr/>
        </p:nvCxnSpPr>
        <p:spPr>
          <a:xfrm>
            <a:off x="945795" y="4057482"/>
            <a:ext cx="4682940" cy="853167"/>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41" idx="1"/>
          </p:cNvCxnSpPr>
          <p:nvPr/>
        </p:nvCxnSpPr>
        <p:spPr>
          <a:xfrm>
            <a:off x="2393977" y="3732946"/>
            <a:ext cx="4019715" cy="1079945"/>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3" idx="3"/>
          </p:cNvCxnSpPr>
          <p:nvPr/>
        </p:nvCxnSpPr>
        <p:spPr>
          <a:xfrm flipV="1">
            <a:off x="1320298" y="4222455"/>
            <a:ext cx="1944300" cy="83097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33" idx="1"/>
          </p:cNvCxnSpPr>
          <p:nvPr/>
        </p:nvCxnSpPr>
        <p:spPr>
          <a:xfrm flipV="1">
            <a:off x="998557" y="3840506"/>
            <a:ext cx="2266041" cy="13929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1285813" y="2830017"/>
            <a:ext cx="2001451" cy="64746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38083" y="1509743"/>
            <a:ext cx="2337828" cy="1762756"/>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2300828" y="1327045"/>
            <a:ext cx="1538749" cy="195002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31" idx="1"/>
          </p:cNvCxnSpPr>
          <p:nvPr/>
        </p:nvCxnSpPr>
        <p:spPr>
          <a:xfrm>
            <a:off x="887158" y="1706172"/>
            <a:ext cx="4235806" cy="89651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34" idx="1"/>
          </p:cNvCxnSpPr>
          <p:nvPr/>
        </p:nvCxnSpPr>
        <p:spPr>
          <a:xfrm>
            <a:off x="1433965" y="3142451"/>
            <a:ext cx="1993975" cy="164406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285815" y="1518615"/>
            <a:ext cx="3686246" cy="3752384"/>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590615" y="2872069"/>
            <a:ext cx="3532349" cy="2697343"/>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1453177" y="1810608"/>
            <a:ext cx="4448524" cy="12766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37" idx="1"/>
          </p:cNvCxnSpPr>
          <p:nvPr/>
        </p:nvCxnSpPr>
        <p:spPr>
          <a:xfrm>
            <a:off x="1605577" y="3239661"/>
            <a:ext cx="4883949" cy="22530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290483" y="1662143"/>
            <a:ext cx="2337828" cy="1762756"/>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1442883" y="1574718"/>
            <a:ext cx="4193519" cy="23982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29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9" grpId="0"/>
      <p:bldP spid="40" grpId="0"/>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7520</TotalTime>
  <Words>2365</Words>
  <Application>Microsoft Office PowerPoint</Application>
  <PresentationFormat>On-screen Show (4:3)</PresentationFormat>
  <Paragraphs>382</Paragraphs>
  <Slides>52</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ＭＳ Ｐゴシック</vt:lpstr>
      <vt:lpstr>ＭＳ Ｐゴシック</vt:lpstr>
      <vt:lpstr>Arial</vt:lpstr>
      <vt:lpstr>Calibri</vt:lpstr>
      <vt:lpstr>Gill Sans MT</vt:lpstr>
      <vt:lpstr>Karla</vt:lpstr>
      <vt:lpstr>Mangal</vt:lpstr>
      <vt:lpstr>Montserrat</vt:lpstr>
      <vt:lpstr>Wingdings</vt:lpstr>
      <vt:lpstr>Office Theme</vt:lpstr>
      <vt:lpstr>PowerPoint Presentation</vt:lpstr>
      <vt:lpstr>Welcome</vt:lpstr>
      <vt:lpstr>What to Expect from Today</vt:lpstr>
      <vt:lpstr>Getting Started</vt:lpstr>
      <vt:lpstr>What is This and Why Should I Care?  Making the Case, Describing the Approach   </vt:lpstr>
      <vt:lpstr>Ways to Make the Case for the Next Gen Approach—What Works</vt:lpstr>
      <vt:lpstr>PowerPoint Presentation</vt:lpstr>
      <vt:lpstr>PowerPoint Presentation</vt:lpstr>
      <vt:lpstr>PowerPoint Presentation</vt:lpstr>
      <vt:lpstr>THE PROBLEM</vt:lpstr>
      <vt:lpstr>UNINTENDED CONSEQUENCES</vt:lpstr>
      <vt:lpstr>THE ALTERNATIVE</vt:lpstr>
      <vt:lpstr>PowerPoint Presentation</vt:lpstr>
      <vt:lpstr>PowerPoint Presentation</vt:lpstr>
      <vt:lpstr>PowerPoint Presentation</vt:lpstr>
      <vt:lpstr>A DEFINITION:  NEXT GENERATION SECTOR PARTNERSHIPS</vt:lpstr>
      <vt:lpstr>INDUSTRY-LED  SECTOR PARTNERSHIP</vt:lpstr>
      <vt:lpstr>INDUSTRY-LED, COMMUNITY SUPPORTED SECTOR PARTNERSHIP</vt:lpstr>
      <vt:lpstr>FOUR OPERATING PRINCIPLES</vt:lpstr>
      <vt:lpstr>WHAT DO THEY ACCOMPLISH?</vt:lpstr>
      <vt:lpstr>WHY A NEXT GEN APPROACH? </vt:lpstr>
      <vt:lpstr>Getting Real:  Typical Trajectory of Next Gen Sector Partnerships</vt:lpstr>
      <vt:lpstr>PowerPoint Presentation</vt:lpstr>
      <vt:lpstr>PowerPoint Presentation</vt:lpstr>
      <vt:lpstr>PowerPoint Presentation</vt:lpstr>
      <vt:lpstr>PowerPoint Presentation</vt:lpstr>
      <vt:lpstr>Next Gen Sector Partnerships are Different from:</vt:lpstr>
      <vt:lpstr>PowerPoint Presentation</vt:lpstr>
      <vt:lpstr>Build a Broad-Based Support Team</vt:lpstr>
      <vt:lpstr>Select a Convener/Co-Conveners</vt:lpstr>
      <vt:lpstr>Questions?</vt:lpstr>
      <vt:lpstr>STEP 2: Identify and agree on sectors that merit your collective action </vt:lpstr>
      <vt:lpstr>Start with Labor Market Information</vt:lpstr>
      <vt:lpstr>But Be Aware…</vt:lpstr>
      <vt:lpstr>Getting the Scope Just Right</vt:lpstr>
      <vt:lpstr>Conduct Readiness Testing</vt:lpstr>
      <vt:lpstr> Questions?  STEP 2: Identify and agree on sectors that merit your collective action </vt:lpstr>
      <vt:lpstr>STEP 3: PREPARE TO LAUNCH</vt:lpstr>
      <vt:lpstr>Build a List of Industry Champions and Identify/Cultivate Co-Chairs</vt:lpstr>
      <vt:lpstr>Build a List of Industry Champions and Identify/Cultivate Co-Chairs</vt:lpstr>
      <vt:lpstr>Champions/Co-Chairs Send Out an Invitation Letter and Host Launch Meeting</vt:lpstr>
      <vt:lpstr>Questions?  STEP 3: PREPARE TO LAUNCH</vt:lpstr>
      <vt:lpstr>STEP 4: LAUNCH</vt:lpstr>
      <vt:lpstr>Key Ingredients for Success</vt:lpstr>
      <vt:lpstr>We Provide Detailed Guidance on How to Conduct a Launch Meeting</vt:lpstr>
      <vt:lpstr>QUESTIONS?  STEP 4: LAUNCH</vt:lpstr>
      <vt:lpstr>STEP 5: MOVE TO ACTION</vt:lpstr>
      <vt:lpstr>Some Frequently Asked Questions We Get</vt:lpstr>
      <vt:lpstr>The Next Gen Difference</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Francie Genz</dc:creator>
  <cp:lastModifiedBy>John Melville</cp:lastModifiedBy>
  <cp:revision>80</cp:revision>
  <cp:lastPrinted>2018-01-09T18:28:38Z</cp:lastPrinted>
  <dcterms:created xsi:type="dcterms:W3CDTF">2017-02-03T04:41:38Z</dcterms:created>
  <dcterms:modified xsi:type="dcterms:W3CDTF">2018-01-10T19:30:29Z</dcterms:modified>
</cp:coreProperties>
</file>