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Cabin"/>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513"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John</a:t>
            </a:r>
          </a:p>
          <a:p>
            <a:pPr marL="0" marR="0" lvl="0" indent="0" algn="l" rtl="0">
              <a:spcBef>
                <a:spcPts val="0"/>
              </a:spcBef>
              <a:buSzPct val="25000"/>
              <a:buNone/>
            </a:pPr>
            <a:r>
              <a:rPr lang="en-US"/>
              <a:t>1:00-1:01</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Welcome </a:t>
            </a:r>
            <a:r>
              <a:rPr lang="en-US"/>
              <a:t>e</a:t>
            </a:r>
            <a:r>
              <a:rPr lang="en-US" sz="1200" b="0" i="0" u="none" strike="noStrike" cap="none">
                <a:solidFill>
                  <a:schemeClr val="dk1"/>
                </a:solidFill>
                <a:latin typeface="Calibri"/>
                <a:ea typeface="Calibri"/>
                <a:cs typeface="Calibri"/>
                <a:sym typeface="Calibri"/>
              </a:rPr>
              <a:t>veryone to today</a:t>
            </a:r>
            <a:r>
              <a:rPr lang="en-US"/>
              <a:t>’s webinar on The After Party:  What Do You Do After Launching a Next Gen Sector Partnership? </a:t>
            </a:r>
            <a:r>
              <a:rPr lang="en-US" sz="1200" b="0" i="0" u="none" strike="noStrike" cap="none">
                <a:solidFill>
                  <a:schemeClr val="dk1"/>
                </a:solidFill>
                <a:latin typeface="Calibri"/>
                <a:ea typeface="Calibri"/>
                <a:cs typeface="Calibri"/>
                <a:sym typeface="Calibri"/>
              </a:rPr>
              <a:t> We are so glad you could join us today.  John does self-introduc</a:t>
            </a:r>
            <a:r>
              <a:rPr lang="en-US"/>
              <a:t>tion</a:t>
            </a:r>
          </a:p>
        </p:txBody>
      </p:sp>
      <p:sp>
        <p:nvSpPr>
          <p:cNvPr id="77" name="Shape 7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a:t>John</a:t>
            </a:r>
          </a:p>
          <a:p>
            <a:pPr lvl="0">
              <a:spcBef>
                <a:spcPts val="0"/>
              </a:spcBef>
              <a:buNone/>
            </a:pPr>
            <a:r>
              <a:rPr lang="en-US"/>
              <a:t>1:13-1:15</a:t>
            </a:r>
          </a:p>
          <a:p>
            <a:pPr lvl="0">
              <a:spcBef>
                <a:spcPts val="0"/>
              </a:spcBef>
              <a:buNone/>
            </a:pPr>
            <a:endParaRPr/>
          </a:p>
        </p:txBody>
      </p:sp>
      <p:sp>
        <p:nvSpPr>
          <p:cNvPr id="209" name="Shape 209"/>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a:t>John</a:t>
            </a:r>
          </a:p>
          <a:p>
            <a:pPr lvl="0">
              <a:spcBef>
                <a:spcPts val="0"/>
              </a:spcBef>
              <a:buNone/>
            </a:pPr>
            <a:r>
              <a:rPr lang="en-US"/>
              <a:t>1:16-1:18</a:t>
            </a:r>
          </a:p>
        </p:txBody>
      </p:sp>
      <p:sp>
        <p:nvSpPr>
          <p:cNvPr id="216" name="Shape 216"/>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a:t>John</a:t>
            </a:r>
          </a:p>
          <a:p>
            <a:pPr lvl="0">
              <a:spcBef>
                <a:spcPts val="0"/>
              </a:spcBef>
              <a:buNone/>
            </a:pPr>
            <a:r>
              <a:rPr lang="en-US"/>
              <a:t>1:19-1:21</a:t>
            </a:r>
          </a:p>
        </p:txBody>
      </p:sp>
      <p:sp>
        <p:nvSpPr>
          <p:cNvPr id="223" name="Shape 223"/>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a:t>John</a:t>
            </a:r>
          </a:p>
          <a:p>
            <a:pPr lvl="0">
              <a:spcBef>
                <a:spcPts val="0"/>
              </a:spcBef>
              <a:buNone/>
            </a:pPr>
            <a:r>
              <a:rPr lang="en-US"/>
              <a:t>1:22-1:24</a:t>
            </a:r>
          </a:p>
        </p:txBody>
      </p:sp>
      <p:sp>
        <p:nvSpPr>
          <p:cNvPr id="230" name="Shape 230"/>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6" name="Shape 23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John</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1:2</a:t>
            </a:r>
            <a:r>
              <a:rPr lang="en-US"/>
              <a:t>5 Introduce panelists--and remind people to submit questions and we will work them in as we go along.  Pose the questions. Keep track of best and most questions.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1:2</a:t>
            </a:r>
            <a:r>
              <a:rPr lang="en-US"/>
              <a:t>6</a:t>
            </a:r>
            <a:r>
              <a:rPr lang="en-US" sz="1200" b="0" i="0" u="none" strike="noStrike" cap="none">
                <a:solidFill>
                  <a:schemeClr val="dk1"/>
                </a:solidFill>
                <a:latin typeface="Calibri"/>
                <a:ea typeface="Calibri"/>
                <a:cs typeface="Calibri"/>
                <a:sym typeface="Calibri"/>
              </a:rPr>
              <a:t>-1:</a:t>
            </a:r>
            <a:r>
              <a:rPr lang="en-US"/>
              <a:t>41</a:t>
            </a:r>
            <a:r>
              <a:rPr lang="en-US" sz="1200" b="0" i="0" u="none" strike="noStrike" cap="none">
                <a:solidFill>
                  <a:schemeClr val="dk1"/>
                </a:solidFill>
                <a:latin typeface="Calibri"/>
                <a:ea typeface="Calibri"/>
                <a:cs typeface="Calibri"/>
                <a:sym typeface="Calibri"/>
              </a:rPr>
              <a:t>: </a:t>
            </a:r>
            <a:r>
              <a:rPr lang="en-US"/>
              <a:t>Kristina and Lynn answer these three questions (with John follow-up)</a:t>
            </a:r>
          </a:p>
        </p:txBody>
      </p:sp>
      <p:sp>
        <p:nvSpPr>
          <p:cNvPr id="237" name="Shape 23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4" name="Shape 244"/>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John</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1:</a:t>
            </a:r>
            <a:r>
              <a:rPr lang="en-US"/>
              <a:t>42 John poses the questions, reminds people to input their questions (keeping track of best and most questions)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1:</a:t>
            </a:r>
            <a:r>
              <a:rPr lang="en-US"/>
              <a:t>43-2:03</a:t>
            </a:r>
            <a:r>
              <a:rPr lang="en-US" sz="1200" b="0" i="0" u="none" strike="noStrike" cap="none">
                <a:solidFill>
                  <a:schemeClr val="dk1"/>
                </a:solidFill>
                <a:latin typeface="Calibri"/>
                <a:ea typeface="Calibri"/>
                <a:cs typeface="Calibri"/>
                <a:sym typeface="Calibri"/>
              </a:rPr>
              <a:t> </a:t>
            </a:r>
            <a:r>
              <a:rPr lang="en-US"/>
              <a:t>Lynn and Kristina answer questions, John follows-up and also works in webinar participant questions</a:t>
            </a:r>
          </a:p>
        </p:txBody>
      </p:sp>
      <p:sp>
        <p:nvSpPr>
          <p:cNvPr id="245" name="Shape 245"/>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2" name="Shape 252"/>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John</a:t>
            </a:r>
          </a:p>
          <a:p>
            <a:pPr marL="0" marR="0" lvl="0" indent="0" algn="l" rtl="0">
              <a:spcBef>
                <a:spcPts val="0"/>
              </a:spcBef>
              <a:buSzPct val="25000"/>
              <a:buNone/>
            </a:pPr>
            <a:r>
              <a:rPr lang="en-US"/>
              <a:t>2:04 John </a:t>
            </a:r>
            <a:r>
              <a:rPr lang="en-US" sz="1200" b="0" i="0" u="none" strike="noStrike" cap="none">
                <a:solidFill>
                  <a:schemeClr val="dk1"/>
                </a:solidFill>
                <a:latin typeface="Calibri"/>
                <a:ea typeface="Calibri"/>
                <a:cs typeface="Calibri"/>
                <a:sym typeface="Calibri"/>
              </a:rPr>
              <a:t>poses questions, </a:t>
            </a:r>
            <a:r>
              <a:rPr lang="en-US"/>
              <a:t>reminds people to submit their questions (keeping track of best and most questions)</a:t>
            </a:r>
          </a:p>
          <a:p>
            <a:pPr marL="0" marR="0" lvl="0" indent="0" algn="l" rtl="0">
              <a:spcBef>
                <a:spcPts val="0"/>
              </a:spcBef>
              <a:buSzPct val="25000"/>
              <a:buNone/>
            </a:pPr>
            <a:r>
              <a:rPr lang="en-US"/>
              <a:t>2</a:t>
            </a:r>
            <a:r>
              <a:rPr lang="en-US" sz="1200" b="0" i="0" u="none" strike="noStrike" cap="none">
                <a:solidFill>
                  <a:schemeClr val="dk1"/>
                </a:solidFill>
                <a:latin typeface="Calibri"/>
                <a:ea typeface="Calibri"/>
                <a:cs typeface="Calibri"/>
                <a:sym typeface="Calibri"/>
              </a:rPr>
              <a:t>:</a:t>
            </a:r>
            <a:r>
              <a:rPr lang="en-US"/>
              <a:t>05</a:t>
            </a:r>
            <a:r>
              <a:rPr lang="en-US" sz="1200" b="0" i="0" u="none" strike="noStrike" cap="none">
                <a:solidFill>
                  <a:schemeClr val="dk1"/>
                </a:solidFill>
                <a:latin typeface="Calibri"/>
                <a:ea typeface="Calibri"/>
                <a:cs typeface="Calibri"/>
                <a:sym typeface="Calibri"/>
              </a:rPr>
              <a:t>-</a:t>
            </a:r>
            <a:r>
              <a:rPr lang="en-US"/>
              <a:t>2</a:t>
            </a:r>
            <a:r>
              <a:rPr lang="en-US" sz="1200" b="0" i="0" u="none" strike="noStrike" cap="none">
                <a:solidFill>
                  <a:schemeClr val="dk1"/>
                </a:solidFill>
                <a:latin typeface="Calibri"/>
                <a:ea typeface="Calibri"/>
                <a:cs typeface="Calibri"/>
                <a:sym typeface="Calibri"/>
              </a:rPr>
              <a:t>:</a:t>
            </a:r>
            <a:r>
              <a:rPr lang="en-US"/>
              <a:t>25</a:t>
            </a:r>
            <a:r>
              <a:rPr lang="en-US" sz="1200" b="0" i="0" u="none" strike="noStrike" cap="none">
                <a:solidFill>
                  <a:schemeClr val="dk1"/>
                </a:solidFill>
                <a:latin typeface="Calibri"/>
                <a:ea typeface="Calibri"/>
                <a:cs typeface="Calibri"/>
                <a:sym typeface="Calibri"/>
              </a:rPr>
              <a:t>: Francie makes transition comment and hands to Lindsey for the How</a:t>
            </a:r>
          </a:p>
        </p:txBody>
      </p:sp>
      <p:sp>
        <p:nvSpPr>
          <p:cNvPr id="253" name="Shape 253"/>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John</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2:2</a:t>
            </a:r>
            <a:r>
              <a:rPr lang="en-US"/>
              <a:t>6-2:28  R</a:t>
            </a:r>
            <a:r>
              <a:rPr lang="en-US" sz="1200" b="0" i="0" u="none" strike="noStrike" cap="none">
                <a:solidFill>
                  <a:schemeClr val="dk1"/>
                </a:solidFill>
                <a:latin typeface="Calibri"/>
                <a:ea typeface="Calibri"/>
                <a:cs typeface="Calibri"/>
                <a:sym typeface="Calibri"/>
              </a:rPr>
              <a:t>ecap of major themes covered in the discussion – we’ve covered a lot of ground and it’s a lot to remember. Reminder – use the toolkit as your go-to source of information and resources.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Reminders of upcoming webinar</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Reminder to fill out survey</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Big thanks to panelists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Announce prize winners</a:t>
            </a:r>
            <a:r>
              <a:rPr lang="en-US"/>
              <a:t>.  The winners are:  for most questions _______.  For best question_____.  You each will receive free customized, follow-up coaching call from the Next Gen Team to hear more about your specific situation and offer our best advice on how to proceed.</a:t>
            </a:r>
          </a:p>
          <a:p>
            <a:pPr marL="0" marR="0" lvl="0" indent="0" algn="l" rtl="0">
              <a:spcBef>
                <a:spcPts val="0"/>
              </a:spcBef>
              <a:buSzPct val="25000"/>
              <a:buNone/>
            </a:pPr>
            <a:endParaRPr/>
          </a:p>
          <a:p>
            <a:pPr marL="0" marR="0" lvl="0" indent="0" algn="l" rtl="0">
              <a:spcBef>
                <a:spcPts val="0"/>
              </a:spcBef>
              <a:buSzPct val="25000"/>
              <a:buNone/>
            </a:pPr>
            <a:r>
              <a:rPr lang="en-US"/>
              <a:t>And, with that… (flip slide)</a:t>
            </a:r>
          </a:p>
        </p:txBody>
      </p:sp>
      <p:sp>
        <p:nvSpPr>
          <p:cNvPr id="261" name="Shape 26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7" name="Shape 26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John</a:t>
            </a:r>
          </a:p>
          <a:p>
            <a:pPr marL="0" marR="0" lvl="0" indent="0" algn="l" rtl="0">
              <a:spcBef>
                <a:spcPts val="0"/>
              </a:spcBef>
              <a:buSzPct val="25000"/>
              <a:buNone/>
            </a:pPr>
            <a:r>
              <a:rPr lang="en-US"/>
              <a:t>2:29-2:30</a:t>
            </a:r>
          </a:p>
          <a:p>
            <a:pPr marL="0" marR="0" lvl="0" indent="0" algn="l" rtl="0">
              <a:spcBef>
                <a:spcPts val="0"/>
              </a:spcBef>
              <a:buSzPct val="25000"/>
              <a:buNone/>
            </a:pPr>
            <a:r>
              <a:rPr lang="en-US"/>
              <a:t>A big thank you to all of you for taking the time today to learn more about next generation sector partnerships--and specifically how to navigate the After Party.  It is for you the practitioners that we have created this national community of practice.  So, stay connected, help each other, use the tools, and let us know how we can make these experiences better and better in the future. </a:t>
            </a:r>
          </a:p>
        </p:txBody>
      </p:sp>
      <p:sp>
        <p:nvSpPr>
          <p:cNvPr id="268" name="Shape 26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John</a:t>
            </a:r>
          </a:p>
          <a:p>
            <a:pPr marL="0" marR="0" lvl="0" indent="0" algn="l" rtl="0">
              <a:spcBef>
                <a:spcPts val="0"/>
              </a:spcBef>
              <a:buSzPct val="25000"/>
              <a:buNone/>
            </a:pPr>
            <a:r>
              <a:rPr lang="en-US"/>
              <a:t>1:02</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Purpose of this webinar, why we’re doing this, who we hope you share this with, </a:t>
            </a:r>
            <a:r>
              <a:rPr lang="en-US"/>
              <a:t>3</a:t>
            </a:r>
            <a:r>
              <a:rPr lang="en-US" sz="1200" b="0" i="0" u="none" strike="noStrike" cap="none">
                <a:solidFill>
                  <a:schemeClr val="dk1"/>
                </a:solidFill>
                <a:latin typeface="Calibri"/>
                <a:ea typeface="Calibri"/>
                <a:cs typeface="Calibri"/>
                <a:sym typeface="Calibri"/>
              </a:rPr>
              <a:t> hoped-for-outcomes</a:t>
            </a:r>
          </a:p>
        </p:txBody>
      </p:sp>
      <p:sp>
        <p:nvSpPr>
          <p:cNvPr id="85" name="Shape 8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John</a:t>
            </a:r>
          </a:p>
          <a:p>
            <a:pPr marL="0" marR="0" lvl="0" indent="0" algn="l" rtl="0">
              <a:spcBef>
                <a:spcPts val="0"/>
              </a:spcBef>
              <a:buSzPct val="25000"/>
              <a:buNone/>
            </a:pPr>
            <a:r>
              <a:rPr lang="en-US"/>
              <a:t>1:03-1:04</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But first a few logistics – do you know where your chat box is? Do you know how to use it? In case you’ve forgotten . . . Now you give it a try. We’d love to see you introduce yourselves – type your name and where you’re logging in from, let’s see who we get . . .  This is the box you will use to pose questions</a:t>
            </a:r>
            <a:r>
              <a:rPr lang="en-US"/>
              <a:t> during the webinar</a:t>
            </a:r>
          </a:p>
        </p:txBody>
      </p:sp>
      <p:sp>
        <p:nvSpPr>
          <p:cNvPr id="93" name="Shape 9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John</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1:0</a:t>
            </a:r>
            <a:r>
              <a:rPr lang="en-US"/>
              <a:t>5</a:t>
            </a:r>
            <a:r>
              <a:rPr lang="en-US" sz="1200" b="0" i="0" u="none" strike="noStrike" cap="none">
                <a:solidFill>
                  <a:schemeClr val="dk1"/>
                </a:solidFill>
                <a:latin typeface="Calibri"/>
                <a:ea typeface="Calibri"/>
                <a:cs typeface="Calibri"/>
                <a:sym typeface="Calibri"/>
              </a:rPr>
              <a:t>-1:</a:t>
            </a:r>
            <a:r>
              <a:rPr lang="en-US"/>
              <a:t>07</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We want to get a quick sense of who’s on the line. You’ll see an option to complete the poll on your screen.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Did you attend the next gen academy in Phoenix? A) yes B) No</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What’s your </a:t>
            </a:r>
            <a:r>
              <a:rPr lang="en-US"/>
              <a:t>current situation regarding</a:t>
            </a:r>
            <a:r>
              <a:rPr lang="en-US" sz="1200" b="0" i="0" u="none" strike="noStrike" cap="none">
                <a:solidFill>
                  <a:schemeClr val="dk1"/>
                </a:solidFill>
                <a:latin typeface="Calibri"/>
                <a:ea typeface="Calibri"/>
                <a:cs typeface="Calibri"/>
                <a:sym typeface="Calibri"/>
              </a:rPr>
              <a:t> next gen partnerships?</a:t>
            </a:r>
          </a:p>
          <a:p>
            <a:pPr marL="228600" marR="0" lvl="0" indent="-228600" algn="l" rtl="0">
              <a:spcBef>
                <a:spcPts val="0"/>
              </a:spcBef>
              <a:buClr>
                <a:schemeClr val="dk1"/>
              </a:buClr>
              <a:buSzPct val="100000"/>
              <a:buFont typeface="Calibri"/>
              <a:buAutoNum type="alphaUcParenR"/>
            </a:pPr>
            <a:r>
              <a:rPr lang="en-US"/>
              <a:t>I have already launched a next gen sector partnership and am trying to navigate the After Party stage right now!</a:t>
            </a:r>
          </a:p>
          <a:p>
            <a:pPr marL="228600" marR="0" lvl="0" indent="-228600" algn="l" rtl="0">
              <a:spcBef>
                <a:spcPts val="0"/>
              </a:spcBef>
              <a:buClr>
                <a:schemeClr val="dk1"/>
              </a:buClr>
              <a:buSzPct val="100000"/>
              <a:buFont typeface="Calibri"/>
              <a:buAutoNum type="alphaUcParenR"/>
            </a:pPr>
            <a:r>
              <a:rPr lang="en-US"/>
              <a:t>I am planning to launch a next gen sector partnership, and want to be prepared for the After Party</a:t>
            </a:r>
          </a:p>
          <a:p>
            <a:pPr marL="228600" marR="0" lvl="0" indent="-228600" algn="l" rtl="0">
              <a:spcBef>
                <a:spcPts val="0"/>
              </a:spcBef>
              <a:buClr>
                <a:schemeClr val="dk1"/>
              </a:buClr>
              <a:buSzPct val="100000"/>
              <a:buFont typeface="Calibri"/>
              <a:buAutoNum type="alphaUcParenR"/>
            </a:pPr>
            <a:r>
              <a:rPr lang="en-US"/>
              <a:t>I am new to next gen sector partnerships, and want to learn more about the whole process </a:t>
            </a:r>
          </a:p>
          <a:p>
            <a:pPr marL="228600" marR="0" lvl="0" indent="-228600" algn="l" rtl="0">
              <a:spcBef>
                <a:spcPts val="0"/>
              </a:spcBef>
              <a:buClr>
                <a:schemeClr val="dk1"/>
              </a:buClr>
              <a:buSzPct val="100000"/>
              <a:buFont typeface="Calibri"/>
              <a:buAutoNum type="alphaUcParenR"/>
            </a:pPr>
            <a:r>
              <a:rPr lang="en-US"/>
              <a:t>I am joining this webinar in hopes of winning a prize</a:t>
            </a:r>
          </a:p>
          <a:p>
            <a:pPr marR="0" lvl="0" algn="l" rtl="0">
              <a:spcBef>
                <a:spcPts val="0"/>
              </a:spcBef>
              <a:buNone/>
            </a:pPr>
            <a:endParaRPr/>
          </a:p>
          <a:p>
            <a:pPr marR="0" lvl="0" algn="l" rtl="0">
              <a:spcBef>
                <a:spcPts val="0"/>
              </a:spcBef>
              <a:buNone/>
            </a:pPr>
            <a:r>
              <a:rPr lang="en-US"/>
              <a:t>Yes that’s right we will have prizes for the best question and the most questions asked--we value both quantity and quality!</a:t>
            </a:r>
          </a:p>
        </p:txBody>
      </p:sp>
      <p:sp>
        <p:nvSpPr>
          <p:cNvPr id="101" name="Shape 10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John</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1:</a:t>
            </a:r>
            <a:r>
              <a:rPr lang="en-US"/>
              <a:t>08</a:t>
            </a:r>
            <a:r>
              <a:rPr lang="en-US" sz="1200" b="0" i="0" u="none" strike="noStrike" cap="none">
                <a:solidFill>
                  <a:schemeClr val="dk1"/>
                </a:solidFill>
                <a:latin typeface="Calibri"/>
                <a:ea typeface="Calibri"/>
                <a:cs typeface="Calibri"/>
                <a:sym typeface="Calibri"/>
              </a:rPr>
              <a:t>: Let</a:t>
            </a:r>
            <a:r>
              <a:rPr lang="en-US"/>
              <a:t>’s dig in!  Today we have two terrific practitioners, who also served as faculty at the National Academy in Phoenix:  Kristina Payne from Oregon and Lynn Vosler from Colorado.  They are going to share their experiences with their post-launch after parties--what worked well and not so well.  But before they dig in, let me first provide an overview of where to find helpful tools and what we have learned working “after parties” across the country.</a:t>
            </a:r>
          </a:p>
        </p:txBody>
      </p:sp>
      <p:sp>
        <p:nvSpPr>
          <p:cNvPr id="107" name="Shape 10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John</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1:</a:t>
            </a:r>
            <a:r>
              <a:rPr lang="en-US"/>
              <a:t>09</a:t>
            </a:r>
          </a:p>
          <a:p>
            <a:pPr marL="0" marR="0" lvl="0" indent="0" algn="l" rtl="0">
              <a:spcBef>
                <a:spcPts val="0"/>
              </a:spcBef>
              <a:buSzPct val="25000"/>
              <a:buNone/>
            </a:pPr>
            <a:r>
              <a:rPr lang="en-US"/>
              <a:t>Let’s set the scene:  you have just successfully launched a next generation sector partnership, with industry at the center, priorities identified, business champions have volunteered to work together on the priorities, and you and other community partners have listened intensely as the business champions have found common ground.  Now what?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John</a:t>
            </a:r>
          </a:p>
          <a:p>
            <a:pPr marL="0" marR="0" lvl="0" indent="0" algn="l" rtl="0">
              <a:spcBef>
                <a:spcPts val="0"/>
              </a:spcBef>
              <a:buSzPct val="25000"/>
              <a:buNone/>
            </a:pPr>
            <a:r>
              <a:rPr lang="en-US"/>
              <a:t>1:10</a:t>
            </a:r>
          </a:p>
          <a:p>
            <a:pPr marL="0" marR="0" lvl="0" indent="0" algn="l" rtl="0">
              <a:spcBef>
                <a:spcPts val="0"/>
              </a:spcBef>
              <a:buSzPct val="25000"/>
              <a:buNone/>
            </a:pPr>
            <a:r>
              <a:rPr lang="en-US"/>
              <a:t>Well, you consult the Next Generation toolkit of course!  There are lots of practical tools, templates, and advice in there--and more on the way!  Here is where to look:  see Module 1 and follow the step-by-step process to Steps 5 and 6. </a:t>
            </a:r>
          </a:p>
        </p:txBody>
      </p:sp>
      <p:sp>
        <p:nvSpPr>
          <p:cNvPr id="185" name="Shape 185"/>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John</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1:</a:t>
            </a:r>
            <a:r>
              <a:rPr lang="en-US"/>
              <a:t>11</a:t>
            </a:r>
          </a:p>
          <a:p>
            <a:pPr marL="0" marR="0" lvl="0" indent="0" algn="l" rtl="0">
              <a:spcBef>
                <a:spcPts val="0"/>
              </a:spcBef>
              <a:buSzPct val="25000"/>
              <a:buNone/>
            </a:pPr>
            <a:r>
              <a:rPr lang="en-US"/>
              <a:t>I’m not going to go through all the tools now, but they include:  how to put together task forces/action teams, roles and responsibilities for industry champions and community partners of all kinds, sample implementation plan, warning signs, funding considerations, and how to think about longer-term organizational shifts to support next gen sector partnership building in your region.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93" name="Shape 193"/>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a:t>John</a:t>
            </a:r>
          </a:p>
          <a:p>
            <a:pPr lvl="0">
              <a:spcBef>
                <a:spcPts val="0"/>
              </a:spcBef>
              <a:buNone/>
            </a:pPr>
            <a:r>
              <a:rPr lang="en-US"/>
              <a:t>1:12</a:t>
            </a:r>
          </a:p>
          <a:p>
            <a:pPr lvl="0">
              <a:spcBef>
                <a:spcPts val="0"/>
              </a:spcBef>
              <a:buNone/>
            </a:pPr>
            <a:r>
              <a:rPr lang="en-US"/>
              <a:t>But, let me boil some of this down into a few takeaways for this webinar, to get us thinking about what it takes to have a successful After Party.  This is what we find works from our experience across the country.</a:t>
            </a:r>
          </a:p>
        </p:txBody>
      </p:sp>
      <p:sp>
        <p:nvSpPr>
          <p:cNvPr id="202" name="Shape 202"/>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bg>
      <p:bgPr>
        <a:blipFill rotWithShape="1">
          <a:blip r:embed="rId2">
            <a:alphaModFix/>
          </a:blip>
          <a:stretch>
            <a:fillRect/>
          </a:stretch>
        </a:blipFill>
        <a:effectLst/>
      </p:bgPr>
    </p:bg>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623887" y="1709739"/>
            <a:ext cx="7886700" cy="2852737"/>
          </a:xfrm>
          <a:prstGeom prst="rect">
            <a:avLst/>
          </a:prstGeom>
          <a:noFill/>
          <a:ln>
            <a:noFill/>
          </a:ln>
        </p:spPr>
        <p:txBody>
          <a:bodyPr lIns="91425" tIns="91425" rIns="91425" bIns="91425" anchor="b" anchorCtr="0"/>
          <a:lstStyle>
            <a:lvl1pPr marL="0" marR="0" lvl="0" indent="0" algn="ctr" rtl="0">
              <a:lnSpc>
                <a:spcPct val="90000"/>
              </a:lnSpc>
              <a:spcBef>
                <a:spcPts val="0"/>
              </a:spcBef>
              <a:buClr>
                <a:srgbClr val="0E161C"/>
              </a:buClr>
              <a:buFont typeface="Calibri"/>
              <a:buNone/>
              <a:defRPr sz="6000" b="0" i="0" u="none" strike="noStrike" cap="none">
                <a:solidFill>
                  <a:srgbClr val="0E161C"/>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 name="Shape 14"/>
          <p:cNvSpPr txBox="1">
            <a:spLocks noGrp="1"/>
          </p:cNvSpPr>
          <p:nvPr>
            <p:ph type="body" idx="1"/>
          </p:nvPr>
        </p:nvSpPr>
        <p:spPr>
          <a:xfrm>
            <a:off x="623887" y="4589464"/>
            <a:ext cx="7886700" cy="1500187"/>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rgbClr val="0E161C"/>
              </a:buClr>
              <a:buFont typeface="Calibri"/>
              <a:buNone/>
              <a:defRPr sz="3200" b="0" i="0" u="none" strike="noStrike" cap="none">
                <a:solidFill>
                  <a:srgbClr val="0E161C"/>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a:spLocks noGrp="1"/>
          </p:cNvSpPr>
          <p:nvPr>
            <p:ph type="pic" idx="2"/>
          </p:nvPr>
        </p:nvSpPr>
        <p:spPr>
          <a:xfrm>
            <a:off x="3887391" y="987425"/>
            <a:ext cx="4629150"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628650" y="6356351"/>
            <a:ext cx="20574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028950" y="6356351"/>
            <a:ext cx="30860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457950" y="6356351"/>
            <a:ext cx="2057400"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559858" y="365126"/>
            <a:ext cx="695549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0E161C"/>
              </a:buClr>
              <a:buFont typeface="Calibri"/>
              <a:buNone/>
              <a:defRPr sz="4400" b="0" i="0" u="none" strike="noStrike" cap="none">
                <a:solidFill>
                  <a:srgbClr val="0E161C"/>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txBox="1">
            <a:spLocks noGrp="1"/>
          </p:cNvSpPr>
          <p:nvPr>
            <p:ph type="body" idx="1"/>
          </p:nvPr>
        </p:nvSpPr>
        <p:spPr>
          <a:xfrm rot="5400000">
            <a:off x="2985339" y="400142"/>
            <a:ext cx="4104527" cy="6955492"/>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628650" y="6356351"/>
            <a:ext cx="20574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028950" y="6356351"/>
            <a:ext cx="30860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457950" y="6356351"/>
            <a:ext cx="2057400"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rot="5400000">
            <a:off x="4623593" y="2285206"/>
            <a:ext cx="5811838" cy="1971675"/>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0E161C"/>
              </a:buClr>
              <a:buFont typeface="Calibri"/>
              <a:buNone/>
              <a:defRPr sz="4400" b="0" i="0" u="none" strike="noStrike" cap="none">
                <a:solidFill>
                  <a:srgbClr val="0E161C"/>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623093" y="370681"/>
            <a:ext cx="5811838" cy="5800725"/>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628650" y="6356351"/>
            <a:ext cx="20574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028950" y="6356351"/>
            <a:ext cx="30860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457950" y="6356351"/>
            <a:ext cx="2057400"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1559858" y="365126"/>
            <a:ext cx="695549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0E161C"/>
              </a:buClr>
              <a:buFont typeface="Calibri"/>
              <a:buNone/>
              <a:defRPr sz="4400" b="0" i="0" u="none" strike="noStrike" cap="none">
                <a:solidFill>
                  <a:srgbClr val="0E161C"/>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body" idx="1"/>
          </p:nvPr>
        </p:nvSpPr>
        <p:spPr>
          <a:xfrm>
            <a:off x="1559858" y="1825625"/>
            <a:ext cx="6955492" cy="4104527"/>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28650" y="6356351"/>
            <a:ext cx="2057400" cy="365125"/>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028950" y="6356351"/>
            <a:ext cx="3086099" cy="365125"/>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457950" y="6356351"/>
            <a:ext cx="2057400"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1"/>
        <p:cNvGrpSpPr/>
        <p:nvPr/>
      </p:nvGrpSpPr>
      <p:grpSpPr>
        <a:xfrm>
          <a:off x="0" y="0"/>
          <a:ext cx="0" cy="0"/>
          <a:chOff x="0" y="0"/>
          <a:chExt cx="0" cy="0"/>
        </a:xfrm>
      </p:grpSpPr>
      <p:sp>
        <p:nvSpPr>
          <p:cNvPr id="22" name="Shape 22"/>
          <p:cNvSpPr/>
          <p:nvPr/>
        </p:nvSpPr>
        <p:spPr>
          <a:xfrm>
            <a:off x="228600" y="-13916"/>
            <a:ext cx="8229314" cy="6885847"/>
          </a:xfrm>
          <a:custGeom>
            <a:avLst/>
            <a:gdLst/>
            <a:ahLst/>
            <a:cxnLst/>
            <a:rect l="0" t="0" r="0" b="0"/>
            <a:pathLst>
              <a:path w="120000" h="120000" extrusionOk="0">
                <a:moveTo>
                  <a:pt x="0" y="0"/>
                </a:moveTo>
                <a:lnTo>
                  <a:pt x="0" y="120000"/>
                </a:lnTo>
                <a:lnTo>
                  <a:pt x="120000" y="120000"/>
                </a:lnTo>
                <a:lnTo>
                  <a:pt x="99854" y="192"/>
                </a:lnTo>
                <a:close/>
              </a:path>
            </a:pathLst>
          </a:custGeom>
          <a:solidFill>
            <a:srgbClr val="000000">
              <a:alpha val="7058"/>
            </a:srgbClr>
          </a:solidFill>
          <a:ln>
            <a:noFill/>
          </a:ln>
        </p:spPr>
      </p:sp>
      <p:sp>
        <p:nvSpPr>
          <p:cNvPr id="23" name="Shape 23"/>
          <p:cNvSpPr/>
          <p:nvPr/>
        </p:nvSpPr>
        <p:spPr>
          <a:xfrm>
            <a:off x="0" y="-13916"/>
            <a:ext cx="8229314" cy="6885847"/>
          </a:xfrm>
          <a:custGeom>
            <a:avLst/>
            <a:gdLst/>
            <a:ahLst/>
            <a:cxnLst/>
            <a:rect l="0" t="0" r="0" b="0"/>
            <a:pathLst>
              <a:path w="120000" h="120000" extrusionOk="0">
                <a:moveTo>
                  <a:pt x="0" y="0"/>
                </a:moveTo>
                <a:lnTo>
                  <a:pt x="0" y="120000"/>
                </a:lnTo>
                <a:lnTo>
                  <a:pt x="120000" y="120000"/>
                </a:lnTo>
                <a:lnTo>
                  <a:pt x="99854" y="192"/>
                </a:lnTo>
                <a:close/>
              </a:path>
            </a:pathLst>
          </a:custGeom>
          <a:solidFill>
            <a:srgbClr val="FFFFFF"/>
          </a:solidFill>
          <a:ln>
            <a:noFill/>
          </a:ln>
        </p:spPr>
      </p:sp>
      <p:sp>
        <p:nvSpPr>
          <p:cNvPr id="24" name="Shape 24"/>
          <p:cNvSpPr txBox="1">
            <a:spLocks noGrp="1"/>
          </p:cNvSpPr>
          <p:nvPr>
            <p:ph type="title"/>
          </p:nvPr>
        </p:nvSpPr>
        <p:spPr>
          <a:xfrm>
            <a:off x="838250" y="634545"/>
            <a:ext cx="5324100" cy="647598"/>
          </a:xfrm>
          <a:prstGeom prst="rect">
            <a:avLst/>
          </a:prstGeom>
          <a:noFill/>
          <a:ln>
            <a:noFill/>
          </a:ln>
        </p:spPr>
        <p:txBody>
          <a:bodyPr lIns="91425" tIns="91425" rIns="91425" bIns="91425" anchor="b" anchorCtr="0"/>
          <a:lstStyle>
            <a:lvl1pPr marL="0" marR="0" lvl="0" indent="0" algn="l" rtl="0">
              <a:lnSpc>
                <a:spcPct val="90000"/>
              </a:lnSpc>
              <a:spcBef>
                <a:spcPts val="0"/>
              </a:spcBef>
              <a:buClr>
                <a:srgbClr val="0E161C"/>
              </a:buClr>
              <a:buFont typeface="Calibri"/>
              <a:buNone/>
              <a:defRPr sz="2800" b="0" i="0" u="none" strike="noStrike" cap="none">
                <a:solidFill>
                  <a:srgbClr val="0E161C"/>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838250" y="1767115"/>
            <a:ext cx="5954436" cy="4698999"/>
          </a:xfrm>
          <a:prstGeom prst="rect">
            <a:avLst/>
          </a:prstGeom>
          <a:noFill/>
          <a:ln>
            <a:noFill/>
          </a:ln>
        </p:spPr>
        <p:txBody>
          <a:bodyPr lIns="91425" tIns="91425" rIns="91425" bIns="91425" anchor="t" anchorCtr="0"/>
          <a:lstStyle>
            <a:lvl1pPr marL="228600" marR="0" lvl="0" indent="-50800" algn="l" rtl="0">
              <a:lnSpc>
                <a:spcPct val="90000"/>
              </a:lnSpc>
              <a:spcBef>
                <a:spcPts val="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bg>
      <p:bgPr>
        <a:blipFill rotWithShape="1">
          <a:blip r:embed="rId2">
            <a:alphaModFix/>
          </a:blip>
          <a:stretch>
            <a:fillRect/>
          </a:stretch>
        </a:blipFill>
        <a:effectLst/>
      </p:bgPr>
    </p:bg>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628650" y="365126"/>
            <a:ext cx="7886698"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0E161C"/>
              </a:buClr>
              <a:buFont typeface="Calibri"/>
              <a:buNone/>
              <a:defRPr sz="4400" b="0" i="0" u="none" strike="noStrike" cap="none">
                <a:solidFill>
                  <a:srgbClr val="0E161C"/>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p:bg>
      <p:bgPr>
        <a:blipFill rotWithShape="1">
          <a:blip r:embed="rId2">
            <a:alphaModFix/>
          </a:blip>
          <a:stretch>
            <a:fillRect/>
          </a:stretch>
        </a:blipFill>
        <a:effectLst/>
      </p:bgPr>
    </p:bg>
    <p:spTree>
      <p:nvGrpSpPr>
        <p:cNvPr id="1" name="Shape 30"/>
        <p:cNvGrpSpPr/>
        <p:nvPr/>
      </p:nvGrpSpPr>
      <p:grpSpPr>
        <a:xfrm>
          <a:off x="0" y="0"/>
          <a:ext cx="0" cy="0"/>
          <a:chOff x="0" y="0"/>
          <a:chExt cx="0" cy="0"/>
        </a:xfrm>
      </p:grpSpPr>
      <p:pic>
        <p:nvPicPr>
          <p:cNvPr id="31" name="Shape 31"/>
          <p:cNvPicPr preferRelativeResize="0"/>
          <p:nvPr/>
        </p:nvPicPr>
        <p:blipFill/>
        <p:spPr>
          <a:xfrm>
            <a:off x="1079124" y="630237"/>
            <a:ext cx="6926832" cy="4735139"/>
          </a:xfrm>
          <a:prstGeom prst="rect">
            <a:avLst/>
          </a:prstGeom>
          <a:solidFill>
            <a:srgbClr val="FFFFFF"/>
          </a:solidFill>
          <a:ln>
            <a:noFill/>
          </a:ln>
        </p:spPr>
      </p:pic>
      <p:sp>
        <p:nvSpPr>
          <p:cNvPr id="32" name="Shape 32"/>
          <p:cNvSpPr/>
          <p:nvPr/>
        </p:nvSpPr>
        <p:spPr>
          <a:xfrm>
            <a:off x="1438834" y="2433917"/>
            <a:ext cx="6266329" cy="1062317"/>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bg>
      <p:bgPr>
        <a:blipFill rotWithShape="1">
          <a:blip r:embed="rId2">
            <a:alphaModFix/>
          </a:blip>
          <a:stretch>
            <a:fillRect/>
          </a:stretch>
        </a:blip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9841" y="365126"/>
            <a:ext cx="7886698"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0E161C"/>
              </a:buClr>
              <a:buFont typeface="Calibri"/>
              <a:buNone/>
              <a:defRPr sz="4400" b="0" i="0" u="none" strike="noStrike" cap="none">
                <a:solidFill>
                  <a:srgbClr val="0E161C"/>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629841"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29841" y="2505075"/>
            <a:ext cx="3868340" cy="3451971"/>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3"/>
          </p:nvPr>
        </p:nvSpPr>
        <p:spPr>
          <a:xfrm>
            <a:off x="4629150"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4"/>
          </p:nvPr>
        </p:nvSpPr>
        <p:spPr>
          <a:xfrm>
            <a:off x="4629150" y="2505075"/>
            <a:ext cx="3887390" cy="3451971"/>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1559858" y="365126"/>
            <a:ext cx="695549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0E161C"/>
              </a:buClr>
              <a:buFont typeface="Calibri"/>
              <a:buNone/>
              <a:defRPr sz="4400" b="0" i="0" u="none" strike="noStrike" cap="none">
                <a:solidFill>
                  <a:srgbClr val="0E161C"/>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dt" idx="10"/>
          </p:nvPr>
        </p:nvSpPr>
        <p:spPr>
          <a:xfrm>
            <a:off x="628650" y="6356351"/>
            <a:ext cx="20574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028950" y="6356351"/>
            <a:ext cx="30860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6457950" y="6356351"/>
            <a:ext cx="2057400"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4"/>
        <p:cNvGrpSpPr/>
        <p:nvPr/>
      </p:nvGrpSpPr>
      <p:grpSpPr>
        <a:xfrm>
          <a:off x="0" y="0"/>
          <a:ext cx="0" cy="0"/>
          <a:chOff x="0" y="0"/>
          <a:chExt cx="0" cy="0"/>
        </a:xfrm>
      </p:grpSpPr>
      <p:sp>
        <p:nvSpPr>
          <p:cNvPr id="45" name="Shape 45"/>
          <p:cNvSpPr txBox="1">
            <a:spLocks noGrp="1"/>
          </p:cNvSpPr>
          <p:nvPr>
            <p:ph type="dt" idx="10"/>
          </p:nvPr>
        </p:nvSpPr>
        <p:spPr>
          <a:xfrm>
            <a:off x="628650" y="6356351"/>
            <a:ext cx="20574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3028950" y="6356351"/>
            <a:ext cx="30860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6457950" y="6356351"/>
            <a:ext cx="2057400"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rgbClr val="0E161C"/>
              </a:buClr>
              <a:buFont typeface="Calibri"/>
              <a:buNone/>
              <a:defRPr sz="3200" b="0" i="0" u="none" strike="noStrike" cap="none">
                <a:solidFill>
                  <a:srgbClr val="0E161C"/>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body" idx="1"/>
          </p:nvPr>
        </p:nvSpPr>
        <p:spPr>
          <a:xfrm>
            <a:off x="3887391" y="987425"/>
            <a:ext cx="4629150"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628650" y="6356351"/>
            <a:ext cx="20574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028950" y="6356351"/>
            <a:ext cx="30860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6457950" y="6356351"/>
            <a:ext cx="2057400"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559858" y="365126"/>
            <a:ext cx="695549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0E161C"/>
              </a:buClr>
              <a:buFont typeface="Calibri"/>
              <a:buNone/>
              <a:defRPr sz="4400" b="0" i="0" u="none" strike="noStrike" cap="none">
                <a:solidFill>
                  <a:srgbClr val="0E161C"/>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1559858" y="1825625"/>
            <a:ext cx="6955492" cy="4104527"/>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0" y="2956559"/>
            <a:ext cx="9144000" cy="2207449"/>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0E161C"/>
              </a:buClr>
              <a:buSzPct val="25000"/>
              <a:buFont typeface="Calibri"/>
              <a:buNone/>
            </a:pPr>
            <a:r>
              <a:rPr lang="en-US" sz="5400"/>
              <a:t>The After Party!</a:t>
            </a:r>
          </a:p>
          <a:p>
            <a:pPr marL="0" marR="0" lvl="0" indent="0" algn="ctr" rtl="0">
              <a:lnSpc>
                <a:spcPct val="90000"/>
              </a:lnSpc>
              <a:spcBef>
                <a:spcPts val="0"/>
              </a:spcBef>
              <a:buClr>
                <a:srgbClr val="0E161C"/>
              </a:buClr>
              <a:buSzPct val="25000"/>
              <a:buFont typeface="Calibri"/>
              <a:buNone/>
            </a:pPr>
            <a:endParaRPr sz="5400"/>
          </a:p>
          <a:p>
            <a:pPr marL="0" marR="0" lvl="0" indent="0" algn="ctr" rtl="0">
              <a:lnSpc>
                <a:spcPct val="90000"/>
              </a:lnSpc>
              <a:spcBef>
                <a:spcPts val="0"/>
              </a:spcBef>
              <a:buClr>
                <a:srgbClr val="0E161C"/>
              </a:buClr>
              <a:buSzPct val="25000"/>
              <a:buFont typeface="Calibri"/>
              <a:buNone/>
            </a:pPr>
            <a:r>
              <a:rPr lang="en-US" sz="4800" b="0" i="1" u="none" strike="noStrike" cap="none">
                <a:solidFill>
                  <a:srgbClr val="0E161C"/>
                </a:solidFill>
                <a:latin typeface="Calibri"/>
                <a:ea typeface="Calibri"/>
                <a:cs typeface="Calibri"/>
                <a:sym typeface="Calibri"/>
              </a:rPr>
              <a:t>Wh</a:t>
            </a:r>
            <a:r>
              <a:rPr lang="en-US" sz="4800" i="1"/>
              <a:t>at Do You Do After Launching a Next Gen</a:t>
            </a:r>
            <a:r>
              <a:rPr lang="en-US" sz="4800" b="0" i="1" u="none" strike="noStrike" cap="none">
                <a:solidFill>
                  <a:srgbClr val="0E161C"/>
                </a:solidFill>
                <a:latin typeface="Calibri"/>
                <a:ea typeface="Calibri"/>
                <a:cs typeface="Calibri"/>
                <a:sym typeface="Calibri"/>
              </a:rPr>
              <a:t> Sector Partnership?</a:t>
            </a:r>
          </a:p>
        </p:txBody>
      </p:sp>
      <p:sp>
        <p:nvSpPr>
          <p:cNvPr id="80" name="Shape 80"/>
          <p:cNvSpPr txBox="1">
            <a:spLocks noGrp="1"/>
          </p:cNvSpPr>
          <p:nvPr>
            <p:ph type="body" idx="1"/>
          </p:nvPr>
        </p:nvSpPr>
        <p:spPr>
          <a:xfrm>
            <a:off x="623887" y="5164010"/>
            <a:ext cx="7886700" cy="52705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a:t>May</a:t>
            </a:r>
            <a:r>
              <a:rPr lang="en-US" sz="2400" b="0" i="0" u="none" strike="noStrike" cap="none">
                <a:solidFill>
                  <a:schemeClr val="dk1"/>
                </a:solidFill>
                <a:latin typeface="Calibri"/>
                <a:ea typeface="Calibri"/>
                <a:cs typeface="Calibri"/>
                <a:sym typeface="Calibri"/>
              </a:rPr>
              <a:t> </a:t>
            </a:r>
            <a:r>
              <a:rPr lang="en-US"/>
              <a:t>4</a:t>
            </a:r>
            <a:r>
              <a:rPr lang="en-US" sz="2400" b="0" i="0" u="none" strike="noStrike" cap="none">
                <a:solidFill>
                  <a:schemeClr val="dk1"/>
                </a:solidFill>
                <a:latin typeface="Calibri"/>
                <a:ea typeface="Calibri"/>
                <a:cs typeface="Calibri"/>
                <a:sym typeface="Calibri"/>
              </a:rPr>
              <a:t>, 2017</a:t>
            </a:r>
          </a:p>
        </p:txBody>
      </p:sp>
      <p:pic>
        <p:nvPicPr>
          <p:cNvPr id="81" name="Shape 81"/>
          <p:cNvPicPr preferRelativeResize="0"/>
          <p:nvPr/>
        </p:nvPicPr>
        <p:blipFill rotWithShape="1">
          <a:blip r:embed="rId3">
            <a:alphaModFix/>
          </a:blip>
          <a:srcRect/>
          <a:stretch/>
        </p:blipFill>
        <p:spPr>
          <a:xfrm>
            <a:off x="-4761" y="164711"/>
            <a:ext cx="9144000" cy="18463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838250" y="634545"/>
            <a:ext cx="5324100" cy="647700"/>
          </a:xfrm>
          <a:prstGeom prst="rect">
            <a:avLst/>
          </a:prstGeom>
        </p:spPr>
        <p:txBody>
          <a:bodyPr lIns="91425" tIns="91425" rIns="91425" bIns="91425" anchor="b" anchorCtr="0">
            <a:noAutofit/>
          </a:bodyPr>
          <a:lstStyle/>
          <a:p>
            <a:pPr lvl="0">
              <a:spcBef>
                <a:spcPts val="0"/>
              </a:spcBef>
              <a:buNone/>
            </a:pPr>
            <a:r>
              <a:rPr lang="en-US" b="1"/>
              <a:t>Business Leaders Become Owners</a:t>
            </a:r>
          </a:p>
        </p:txBody>
      </p:sp>
      <p:sp>
        <p:nvSpPr>
          <p:cNvPr id="212" name="Shape 212"/>
          <p:cNvSpPr txBox="1">
            <a:spLocks noGrp="1"/>
          </p:cNvSpPr>
          <p:nvPr>
            <p:ph type="body" idx="1"/>
          </p:nvPr>
        </p:nvSpPr>
        <p:spPr>
          <a:xfrm>
            <a:off x="838250" y="1767115"/>
            <a:ext cx="5954400" cy="4698900"/>
          </a:xfrm>
          <a:prstGeom prst="rect">
            <a:avLst/>
          </a:prstGeom>
        </p:spPr>
        <p:txBody>
          <a:bodyPr lIns="91425" tIns="91425" rIns="91425" bIns="91425" anchor="t" anchorCtr="0">
            <a:noAutofit/>
          </a:bodyPr>
          <a:lstStyle/>
          <a:p>
            <a:pPr marL="457200" lvl="0" indent="-228600" rtl="0">
              <a:spcBef>
                <a:spcPts val="0"/>
              </a:spcBef>
              <a:buAutoNum type="arabicPeriod"/>
            </a:pPr>
            <a:r>
              <a:rPr lang="en-US"/>
              <a:t>Immediate launch follow-up to refine/solidify priority outcomes and actions</a:t>
            </a:r>
          </a:p>
          <a:p>
            <a:pPr marL="457200" lvl="0" indent="-228600" rtl="0">
              <a:spcBef>
                <a:spcPts val="0"/>
              </a:spcBef>
              <a:buAutoNum type="arabicPeriod"/>
            </a:pPr>
            <a:r>
              <a:rPr lang="en-US"/>
              <a:t>Discipline of the written action plan</a:t>
            </a:r>
          </a:p>
          <a:p>
            <a:pPr marL="457200" lvl="0" indent="-228600" rtl="0">
              <a:spcBef>
                <a:spcPts val="0"/>
              </a:spcBef>
              <a:buAutoNum type="arabicPeriod"/>
            </a:pPr>
            <a:r>
              <a:rPr lang="en-US"/>
              <a:t>Evolution of business roles</a:t>
            </a:r>
          </a:p>
          <a:p>
            <a:pPr marL="0" lvl="0" indent="0" rtl="0">
              <a:spcBef>
                <a:spcPts val="0"/>
              </a:spcBef>
              <a:buNone/>
            </a:pPr>
            <a:endParaRPr/>
          </a:p>
          <a:p>
            <a:pPr marL="0" lvl="0" indent="0" rtl="0">
              <a:spcBef>
                <a:spcPts val="0"/>
              </a:spcBef>
              <a:buNone/>
            </a:pPr>
            <a:r>
              <a:rPr lang="en-US" i="1"/>
              <a:t>From Agenda-Setter to…Recruiter, Expert, Advocate, Investor, Catalyst, Communicator, Innovator, Worker Bee, and More</a:t>
            </a:r>
          </a:p>
          <a:p>
            <a:pPr marL="0" lvl="0" indent="0">
              <a:spcBef>
                <a:spcPts val="0"/>
              </a:spcBef>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838250" y="634550"/>
            <a:ext cx="5954400" cy="647700"/>
          </a:xfrm>
          <a:prstGeom prst="rect">
            <a:avLst/>
          </a:prstGeom>
        </p:spPr>
        <p:txBody>
          <a:bodyPr lIns="91425" tIns="91425" rIns="91425" bIns="91425" anchor="b" anchorCtr="0">
            <a:noAutofit/>
          </a:bodyPr>
          <a:lstStyle/>
          <a:p>
            <a:pPr lvl="0" rtl="0">
              <a:spcBef>
                <a:spcPts val="0"/>
              </a:spcBef>
              <a:buNone/>
            </a:pPr>
            <a:r>
              <a:rPr lang="en-US" b="1"/>
              <a:t>First Responders Are Carefully Chosen</a:t>
            </a:r>
          </a:p>
        </p:txBody>
      </p:sp>
      <p:sp>
        <p:nvSpPr>
          <p:cNvPr id="219" name="Shape 219"/>
          <p:cNvSpPr txBox="1">
            <a:spLocks noGrp="1"/>
          </p:cNvSpPr>
          <p:nvPr>
            <p:ph type="body" idx="1"/>
          </p:nvPr>
        </p:nvSpPr>
        <p:spPr>
          <a:xfrm>
            <a:off x="838250" y="1767115"/>
            <a:ext cx="5954400" cy="4698900"/>
          </a:xfrm>
          <a:prstGeom prst="rect">
            <a:avLst/>
          </a:prstGeom>
        </p:spPr>
        <p:txBody>
          <a:bodyPr lIns="91425" tIns="91425" rIns="91425" bIns="91425" anchor="t" anchorCtr="0">
            <a:noAutofit/>
          </a:bodyPr>
          <a:lstStyle/>
          <a:p>
            <a:pPr marL="457200" lvl="0" indent="-228600" rtl="0">
              <a:spcBef>
                <a:spcPts val="0"/>
              </a:spcBef>
              <a:buAutoNum type="arabicPeriod"/>
            </a:pPr>
            <a:r>
              <a:rPr lang="en-US"/>
              <a:t>Can commit organization’s resources (not a representative)</a:t>
            </a:r>
          </a:p>
          <a:p>
            <a:pPr marL="457200" lvl="0" indent="-228600" rtl="0">
              <a:spcBef>
                <a:spcPts val="0"/>
              </a:spcBef>
              <a:buAutoNum type="arabicPeriod"/>
            </a:pPr>
            <a:r>
              <a:rPr lang="en-US"/>
              <a:t>Is sensitive to keeping business champions engaged (not driving own agenda)</a:t>
            </a:r>
          </a:p>
          <a:p>
            <a:pPr marL="457200" lvl="0" indent="-228600" rtl="0">
              <a:spcBef>
                <a:spcPts val="0"/>
              </a:spcBef>
              <a:buAutoNum type="arabicPeriod"/>
            </a:pPr>
            <a:r>
              <a:rPr lang="en-US"/>
              <a:t>Views their organization’s resources as a toolkit (not pre-packaged, stand-alone “solutions”)</a:t>
            </a:r>
          </a:p>
          <a:p>
            <a:pPr marL="457200" lvl="0" indent="-228600">
              <a:spcBef>
                <a:spcPts val="0"/>
              </a:spcBef>
              <a:buAutoNum type="arabicPeriod"/>
            </a:pPr>
            <a:r>
              <a:rPr lang="en-US"/>
              <a:t>Is collaborative and positive-sum (not competitive, zero-sum)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838250" y="634545"/>
            <a:ext cx="5324100" cy="647700"/>
          </a:xfrm>
          <a:prstGeom prst="rect">
            <a:avLst/>
          </a:prstGeom>
        </p:spPr>
        <p:txBody>
          <a:bodyPr lIns="91425" tIns="91425" rIns="91425" bIns="91425" anchor="b" anchorCtr="0">
            <a:noAutofit/>
          </a:bodyPr>
          <a:lstStyle/>
          <a:p>
            <a:pPr lvl="0">
              <a:spcBef>
                <a:spcPts val="0"/>
              </a:spcBef>
              <a:buNone/>
            </a:pPr>
            <a:r>
              <a:rPr lang="en-US" b="1"/>
              <a:t>Mastering the Meshing Process</a:t>
            </a:r>
          </a:p>
        </p:txBody>
      </p:sp>
      <p:sp>
        <p:nvSpPr>
          <p:cNvPr id="226" name="Shape 226"/>
          <p:cNvSpPr txBox="1">
            <a:spLocks noGrp="1"/>
          </p:cNvSpPr>
          <p:nvPr>
            <p:ph type="body" idx="1"/>
          </p:nvPr>
        </p:nvSpPr>
        <p:spPr>
          <a:xfrm>
            <a:off x="838250" y="1767115"/>
            <a:ext cx="5954400" cy="4698900"/>
          </a:xfrm>
          <a:prstGeom prst="rect">
            <a:avLst/>
          </a:prstGeom>
        </p:spPr>
        <p:txBody>
          <a:bodyPr lIns="91425" tIns="91425" rIns="91425" bIns="91425" anchor="t" anchorCtr="0">
            <a:noAutofit/>
          </a:bodyPr>
          <a:lstStyle/>
          <a:p>
            <a:pPr marL="457200" lvl="0" indent="-381000" rtl="0">
              <a:spcBef>
                <a:spcPts val="0"/>
              </a:spcBef>
              <a:buSzPct val="100000"/>
              <a:buAutoNum type="arabicPeriod"/>
            </a:pPr>
            <a:r>
              <a:rPr lang="en-US" sz="2400"/>
              <a:t>Ask probing questions to deeply understand desired outcomes of business champions (not quick answers)</a:t>
            </a:r>
          </a:p>
          <a:p>
            <a:pPr marL="457200" lvl="0" indent="-381000" rtl="0">
              <a:spcBef>
                <a:spcPts val="0"/>
              </a:spcBef>
              <a:buSzPct val="100000"/>
              <a:buAutoNum type="arabicPeriod"/>
            </a:pPr>
            <a:r>
              <a:rPr lang="en-US" sz="2400"/>
              <a:t>Explore resources (“tools”) from different organizational toolkits that can be combined (not quick fixes)</a:t>
            </a:r>
          </a:p>
          <a:p>
            <a:pPr marL="457200" lvl="0" indent="-381000" rtl="0">
              <a:spcBef>
                <a:spcPts val="0"/>
              </a:spcBef>
              <a:buSzPct val="100000"/>
              <a:buAutoNum type="arabicPeriod"/>
            </a:pPr>
            <a:r>
              <a:rPr lang="en-US" sz="2400"/>
              <a:t>Map out collaborative approaches and complementary roles (not handed-off to one partner)</a:t>
            </a:r>
          </a:p>
          <a:p>
            <a:pPr marL="457200" lvl="0" indent="-381000">
              <a:spcBef>
                <a:spcPts val="0"/>
              </a:spcBef>
              <a:buSzPct val="100000"/>
              <a:buAutoNum type="arabicPeriod"/>
            </a:pPr>
            <a:r>
              <a:rPr lang="en-US" sz="2400"/>
              <a:t>Define specific early wins (not just general goals)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838250" y="613195"/>
            <a:ext cx="5324100" cy="647700"/>
          </a:xfrm>
          <a:prstGeom prst="rect">
            <a:avLst/>
          </a:prstGeom>
        </p:spPr>
        <p:txBody>
          <a:bodyPr lIns="91425" tIns="91425" rIns="91425" bIns="91425" anchor="b" anchorCtr="0">
            <a:noAutofit/>
          </a:bodyPr>
          <a:lstStyle/>
          <a:p>
            <a:pPr lvl="0">
              <a:spcBef>
                <a:spcPts val="0"/>
              </a:spcBef>
              <a:buNone/>
            </a:pPr>
            <a:r>
              <a:rPr lang="en-US" b="1"/>
              <a:t>Building for the Long Term</a:t>
            </a:r>
          </a:p>
        </p:txBody>
      </p:sp>
      <p:sp>
        <p:nvSpPr>
          <p:cNvPr id="233" name="Shape 233"/>
          <p:cNvSpPr txBox="1">
            <a:spLocks noGrp="1"/>
          </p:cNvSpPr>
          <p:nvPr>
            <p:ph type="body" idx="1"/>
          </p:nvPr>
        </p:nvSpPr>
        <p:spPr>
          <a:xfrm>
            <a:off x="838250" y="1767115"/>
            <a:ext cx="5954400" cy="4698900"/>
          </a:xfrm>
          <a:prstGeom prst="rect">
            <a:avLst/>
          </a:prstGeom>
        </p:spPr>
        <p:txBody>
          <a:bodyPr lIns="91425" tIns="91425" rIns="91425" bIns="91425" anchor="t" anchorCtr="0">
            <a:noAutofit/>
          </a:bodyPr>
          <a:lstStyle/>
          <a:p>
            <a:pPr marL="457200" lvl="0" indent="-381000" rtl="0">
              <a:spcBef>
                <a:spcPts val="0"/>
              </a:spcBef>
              <a:buSzPct val="100000"/>
              <a:buAutoNum type="arabicPeriod"/>
            </a:pPr>
            <a:r>
              <a:rPr lang="en-US" sz="2400"/>
              <a:t>Build trust by achieving and honestly assessing early wins (not breaking trust by not following through)</a:t>
            </a:r>
          </a:p>
          <a:p>
            <a:pPr marL="457200" lvl="0" indent="-381000" rtl="0">
              <a:spcBef>
                <a:spcPts val="0"/>
              </a:spcBef>
              <a:buSzPct val="100000"/>
              <a:buAutoNum type="arabicPeriod"/>
            </a:pPr>
            <a:r>
              <a:rPr lang="en-US" sz="2400"/>
              <a:t>Use early wins as a pivot to defining and achieving “next wins” (not declaring victory and moving on)</a:t>
            </a:r>
          </a:p>
          <a:p>
            <a:pPr marL="457200" lvl="0" indent="-381000" rtl="0">
              <a:spcBef>
                <a:spcPts val="0"/>
              </a:spcBef>
              <a:buSzPct val="100000"/>
              <a:buAutoNum type="arabicPeriod"/>
            </a:pPr>
            <a:r>
              <a:rPr lang="en-US" sz="2400"/>
              <a:t>Progressively address organizational and sustainability needs (not too much organization too early, creating a distraction or turf war)</a:t>
            </a:r>
          </a:p>
          <a:p>
            <a:pPr marL="457200" lvl="0" indent="-381000">
              <a:spcBef>
                <a:spcPts val="0"/>
              </a:spcBef>
              <a:buSzPct val="100000"/>
              <a:buAutoNum type="arabicPeriod"/>
            </a:pPr>
            <a:r>
              <a:rPr lang="en-US" sz="2400"/>
              <a:t>Shift organizational roles and operations (not keep as “add 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4844950" y="433477"/>
            <a:ext cx="4096500" cy="5114700"/>
          </a:xfrm>
          <a:prstGeom prst="rect">
            <a:avLst/>
          </a:prstGeom>
          <a:noFill/>
          <a:ln>
            <a:noFill/>
          </a:ln>
        </p:spPr>
        <p:txBody>
          <a:bodyPr lIns="91425" tIns="45700" rIns="91425" bIns="45700" anchor="t" anchorCtr="0">
            <a:noAutofit/>
          </a:bodyPr>
          <a:lstStyle/>
          <a:p>
            <a:pPr marL="514350" marR="0" lvl="0" indent="-514350" algn="l" rtl="0">
              <a:lnSpc>
                <a:spcPct val="100000"/>
              </a:lnSpc>
              <a:spcBef>
                <a:spcPts val="0"/>
              </a:spcBef>
              <a:spcAft>
                <a:spcPts val="0"/>
              </a:spcAft>
              <a:buClr>
                <a:schemeClr val="dk1"/>
              </a:buClr>
              <a:buSzPct val="100000"/>
              <a:buFont typeface="Calibri"/>
              <a:buAutoNum type="arabicPeriod"/>
            </a:pPr>
            <a:r>
              <a:rPr lang="en-US" sz="2800" b="0" i="0" u="none" strike="noStrike" cap="none">
                <a:solidFill>
                  <a:schemeClr val="dk1"/>
                </a:solidFill>
                <a:latin typeface="Calibri"/>
                <a:ea typeface="Calibri"/>
                <a:cs typeface="Calibri"/>
                <a:sym typeface="Calibri"/>
              </a:rPr>
              <a:t>What </a:t>
            </a:r>
            <a:r>
              <a:rPr lang="en-US"/>
              <a:t>has been your role in your regions’ next gen sector partnerships?</a:t>
            </a:r>
            <a:r>
              <a:rPr lang="en-US" sz="2800" b="0" i="0" u="none" strike="noStrike" cap="none">
                <a:solidFill>
                  <a:schemeClr val="dk1"/>
                </a:solidFill>
                <a:latin typeface="Calibri"/>
                <a:ea typeface="Calibri"/>
                <a:cs typeface="Calibri"/>
                <a:sym typeface="Calibri"/>
              </a:rPr>
              <a:t> </a:t>
            </a:r>
          </a:p>
          <a:p>
            <a:pPr marL="514350" marR="0" lvl="0" indent="-514350" algn="l" rtl="0">
              <a:lnSpc>
                <a:spcPct val="100000"/>
              </a:lnSpc>
              <a:spcBef>
                <a:spcPts val="0"/>
              </a:spcBef>
              <a:spcAft>
                <a:spcPts val="0"/>
              </a:spcAft>
              <a:buClr>
                <a:schemeClr val="dk1"/>
              </a:buClr>
              <a:buSzPct val="100000"/>
              <a:buFont typeface="Calibri"/>
              <a:buAutoNum type="arabicPeriod"/>
            </a:pPr>
            <a:r>
              <a:rPr lang="en-US"/>
              <a:t>What happened after your Launch?  What steps did you take?</a:t>
            </a:r>
            <a:r>
              <a:rPr lang="en-US" sz="2800" b="0" i="0" u="none" strike="noStrike" cap="none">
                <a:solidFill>
                  <a:schemeClr val="dk1"/>
                </a:solidFill>
                <a:latin typeface="Calibri"/>
                <a:ea typeface="Calibri"/>
                <a:cs typeface="Calibri"/>
                <a:sym typeface="Calibri"/>
              </a:rPr>
              <a:t> </a:t>
            </a:r>
          </a:p>
          <a:p>
            <a:pPr marL="514350" marR="0" lvl="0" indent="-514350" algn="l" rtl="0">
              <a:lnSpc>
                <a:spcPct val="100000"/>
              </a:lnSpc>
              <a:spcBef>
                <a:spcPts val="0"/>
              </a:spcBef>
              <a:spcAft>
                <a:spcPts val="0"/>
              </a:spcAft>
              <a:buClr>
                <a:schemeClr val="dk1"/>
              </a:buClr>
              <a:buSzPct val="100000"/>
              <a:buFont typeface="Calibri"/>
              <a:buAutoNum type="arabicPeriod"/>
            </a:pPr>
            <a:r>
              <a:rPr lang="en-US"/>
              <a:t>What worked well (and not so well)?</a:t>
            </a:r>
          </a:p>
        </p:txBody>
      </p:sp>
      <p:sp>
        <p:nvSpPr>
          <p:cNvPr id="240" name="Shape 240"/>
          <p:cNvSpPr txBox="1"/>
          <p:nvPr/>
        </p:nvSpPr>
        <p:spPr>
          <a:xfrm>
            <a:off x="754500" y="4257200"/>
            <a:ext cx="3769500" cy="1501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Kristina Payne and Lynn Vosler</a:t>
            </a:r>
          </a:p>
          <a:p>
            <a:pPr marL="0" marR="0" lvl="0" indent="0" algn="l" rtl="0">
              <a:spcBef>
                <a:spcPts val="0"/>
              </a:spcBef>
              <a:buNone/>
            </a:pPr>
            <a:endParaRPr sz="1600">
              <a:solidFill>
                <a:schemeClr val="dk1"/>
              </a:solidFill>
              <a:latin typeface="Calibri"/>
              <a:ea typeface="Calibri"/>
              <a:cs typeface="Calibri"/>
              <a:sym typeface="Calibri"/>
            </a:endParaRPr>
          </a:p>
          <a:p>
            <a:pPr marL="0" marR="0" lvl="0" indent="0" algn="l" rtl="0">
              <a:spcBef>
                <a:spcPts val="0"/>
              </a:spcBef>
              <a:buNone/>
            </a:pPr>
            <a:r>
              <a:rPr lang="en-US" i="1">
                <a:solidFill>
                  <a:schemeClr val="dk1"/>
                </a:solidFill>
                <a:latin typeface="Calibri"/>
                <a:ea typeface="Calibri"/>
                <a:cs typeface="Calibri"/>
                <a:sym typeface="Calibri"/>
              </a:rPr>
              <a:t>Kristina is Executive Director of the Lane Workforce Partnership, Eugene Oregon</a:t>
            </a:r>
          </a:p>
          <a:p>
            <a:pPr marL="0" marR="0" lvl="0" indent="0" algn="l" rtl="0">
              <a:spcBef>
                <a:spcPts val="0"/>
              </a:spcBef>
              <a:buNone/>
            </a:pPr>
            <a:endParaRPr i="1">
              <a:solidFill>
                <a:schemeClr val="dk1"/>
              </a:solidFill>
              <a:latin typeface="Calibri"/>
              <a:ea typeface="Calibri"/>
              <a:cs typeface="Calibri"/>
              <a:sym typeface="Calibri"/>
            </a:endParaRPr>
          </a:p>
          <a:p>
            <a:pPr marL="0" marR="0" lvl="0" indent="0" algn="l" rtl="0">
              <a:spcBef>
                <a:spcPts val="0"/>
              </a:spcBef>
              <a:buNone/>
            </a:pPr>
            <a:r>
              <a:rPr lang="en-US" i="1">
                <a:solidFill>
                  <a:schemeClr val="dk1"/>
                </a:solidFill>
                <a:latin typeface="Calibri"/>
                <a:ea typeface="Calibri"/>
                <a:cs typeface="Calibri"/>
                <a:sym typeface="Calibri"/>
              </a:rPr>
              <a:t>Lynn is Director of Workforce Solutions,</a:t>
            </a:r>
          </a:p>
          <a:p>
            <a:pPr marL="0" marR="0" lvl="0" indent="0" algn="l" rtl="0">
              <a:spcBef>
                <a:spcPts val="0"/>
              </a:spcBef>
              <a:buNone/>
            </a:pPr>
            <a:r>
              <a:rPr lang="en-US" i="1">
                <a:solidFill>
                  <a:schemeClr val="dk1"/>
                </a:solidFill>
                <a:latin typeface="Calibri"/>
                <a:ea typeface="Calibri"/>
                <a:cs typeface="Calibri"/>
                <a:sym typeface="Calibri"/>
              </a:rPr>
              <a:t>Front Range Community College</a:t>
            </a:r>
          </a:p>
          <a:p>
            <a:pPr marL="0" marR="0" lvl="0" indent="0" algn="l" rtl="0">
              <a:spcBef>
                <a:spcPts val="0"/>
              </a:spcBef>
              <a:buNone/>
            </a:pPr>
            <a:r>
              <a:rPr lang="en-US" i="1">
                <a:solidFill>
                  <a:schemeClr val="dk1"/>
                </a:solidFill>
                <a:latin typeface="Calibri"/>
                <a:ea typeface="Calibri"/>
                <a:cs typeface="Calibri"/>
                <a:sym typeface="Calibri"/>
              </a:rPr>
              <a:t>Fort Collins, Colorado</a:t>
            </a:r>
          </a:p>
          <a:p>
            <a:pPr marL="0" marR="0" lvl="0" indent="0" algn="l" rtl="0">
              <a:spcBef>
                <a:spcPts val="0"/>
              </a:spcBef>
              <a:buNone/>
            </a:pPr>
            <a:endParaRPr sz="1600">
              <a:solidFill>
                <a:schemeClr val="dk1"/>
              </a:solidFill>
              <a:latin typeface="Calibri"/>
              <a:ea typeface="Calibri"/>
              <a:cs typeface="Calibri"/>
              <a:sym typeface="Calibri"/>
            </a:endParaRPr>
          </a:p>
          <a:p>
            <a:pPr marL="0" marR="0" lvl="0" indent="0" algn="l" rtl="0">
              <a:spcBef>
                <a:spcPts val="0"/>
              </a:spcBef>
              <a:buNone/>
            </a:pPr>
            <a:endParaRPr sz="1600">
              <a:solidFill>
                <a:schemeClr val="dk1"/>
              </a:solidFill>
              <a:latin typeface="Calibri"/>
              <a:ea typeface="Calibri"/>
              <a:cs typeface="Calibri"/>
              <a:sym typeface="Calibri"/>
            </a:endParaRPr>
          </a:p>
          <a:p>
            <a:pPr marL="0" marR="0" lvl="0" indent="0" algn="l" rtl="0">
              <a:spcBef>
                <a:spcPts val="0"/>
              </a:spcBef>
              <a:buNone/>
            </a:pPr>
            <a:endParaRPr sz="1600">
              <a:solidFill>
                <a:schemeClr val="dk1"/>
              </a:solidFill>
              <a:latin typeface="Calibri"/>
              <a:ea typeface="Calibri"/>
              <a:cs typeface="Calibri"/>
              <a:sym typeface="Calibri"/>
            </a:endParaRPr>
          </a:p>
          <a:p>
            <a:pPr marL="0" marR="0" lvl="0" indent="0" algn="l" rtl="0">
              <a:spcBef>
                <a:spcPts val="0"/>
              </a:spcBef>
              <a:buNone/>
            </a:pPr>
            <a:endParaRPr sz="1600">
              <a:solidFill>
                <a:schemeClr val="dk1"/>
              </a:solidFill>
              <a:latin typeface="Calibri"/>
              <a:ea typeface="Calibri"/>
              <a:cs typeface="Calibri"/>
              <a:sym typeface="Calibri"/>
            </a:endParaRPr>
          </a:p>
          <a:p>
            <a:pPr marL="0" marR="0" lvl="0" indent="0" algn="l" rtl="0">
              <a:spcBef>
                <a:spcPts val="0"/>
              </a:spcBef>
              <a:buNone/>
            </a:pPr>
            <a:endParaRPr sz="1600">
              <a:solidFill>
                <a:schemeClr val="dk1"/>
              </a:solidFill>
              <a:latin typeface="Calibri"/>
              <a:ea typeface="Calibri"/>
              <a:cs typeface="Calibri"/>
              <a:sym typeface="Calibri"/>
            </a:endParaRPr>
          </a:p>
        </p:txBody>
      </p:sp>
      <p:pic>
        <p:nvPicPr>
          <p:cNvPr id="241" name="Shape 241"/>
          <p:cNvPicPr preferRelativeResize="0"/>
          <p:nvPr/>
        </p:nvPicPr>
        <p:blipFill rotWithShape="1">
          <a:blip r:embed="rId3">
            <a:alphaModFix/>
          </a:blip>
          <a:srcRect r="41843"/>
          <a:stretch/>
        </p:blipFill>
        <p:spPr>
          <a:xfrm>
            <a:off x="696150" y="433475"/>
            <a:ext cx="3886200" cy="3746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4844950" y="433477"/>
            <a:ext cx="4096500" cy="5114700"/>
          </a:xfrm>
          <a:prstGeom prst="rect">
            <a:avLst/>
          </a:prstGeom>
          <a:noFill/>
          <a:ln>
            <a:noFill/>
          </a:ln>
        </p:spPr>
        <p:txBody>
          <a:bodyPr lIns="91425" tIns="45700" rIns="91425" bIns="45700" anchor="t" anchorCtr="0">
            <a:noAutofit/>
          </a:bodyPr>
          <a:lstStyle/>
          <a:p>
            <a:pPr marL="514350" lvl="0" rtl="0">
              <a:lnSpc>
                <a:spcPct val="100000"/>
              </a:lnSpc>
              <a:spcBef>
                <a:spcPts val="0"/>
              </a:spcBef>
              <a:buClr>
                <a:schemeClr val="dk1"/>
              </a:buClr>
              <a:buSzPct val="100000"/>
              <a:buFont typeface="Calibri"/>
              <a:buAutoNum type="arabicPeriod"/>
            </a:pPr>
            <a:r>
              <a:rPr lang="en-US"/>
              <a:t>How have the roles of your business champions evolved? </a:t>
            </a:r>
          </a:p>
          <a:p>
            <a:pPr marL="514350" lvl="0" rtl="0">
              <a:lnSpc>
                <a:spcPct val="100000"/>
              </a:lnSpc>
              <a:spcBef>
                <a:spcPts val="0"/>
              </a:spcBef>
              <a:buClr>
                <a:schemeClr val="dk1"/>
              </a:buClr>
              <a:buSzPct val="100000"/>
              <a:buFont typeface="Calibri"/>
              <a:buAutoNum type="arabicPeriod"/>
            </a:pPr>
            <a:r>
              <a:rPr lang="en-US"/>
              <a:t>What has made the difference in getting things done?  Business ownership, good “first responders,” effective Meshing Process?</a:t>
            </a:r>
          </a:p>
          <a:p>
            <a:pPr marL="0" lvl="0" indent="-69850" rtl="0">
              <a:lnSpc>
                <a:spcPct val="100000"/>
              </a:lnSpc>
              <a:spcBef>
                <a:spcPts val="0"/>
              </a:spcBef>
              <a:buClr>
                <a:srgbClr val="000000"/>
              </a:buClr>
              <a:buSzPct val="39285"/>
              <a:buFont typeface="Arial"/>
              <a:buNone/>
            </a:pPr>
            <a:endParaRPr/>
          </a:p>
          <a:p>
            <a:pPr marL="0" marR="0" lvl="0" indent="0" algn="l" rtl="0">
              <a:lnSpc>
                <a:spcPct val="100000"/>
              </a:lnSpc>
              <a:spcBef>
                <a:spcPts val="0"/>
              </a:spcBef>
              <a:spcAft>
                <a:spcPts val="0"/>
              </a:spcAft>
              <a:buNone/>
            </a:pPr>
            <a:endParaRPr/>
          </a:p>
        </p:txBody>
      </p:sp>
      <p:sp>
        <p:nvSpPr>
          <p:cNvPr id="248" name="Shape 248"/>
          <p:cNvSpPr txBox="1"/>
          <p:nvPr/>
        </p:nvSpPr>
        <p:spPr>
          <a:xfrm>
            <a:off x="754500" y="4257200"/>
            <a:ext cx="3769500" cy="1501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Kristina Payne and Lynn Vosler</a:t>
            </a:r>
          </a:p>
          <a:p>
            <a:pPr marL="0" marR="0" lvl="0" indent="0" algn="l" rtl="0">
              <a:spcBef>
                <a:spcPts val="0"/>
              </a:spcBef>
              <a:buNone/>
            </a:pPr>
            <a:endParaRPr sz="1600">
              <a:solidFill>
                <a:schemeClr val="dk1"/>
              </a:solidFill>
              <a:latin typeface="Calibri"/>
              <a:ea typeface="Calibri"/>
              <a:cs typeface="Calibri"/>
              <a:sym typeface="Calibri"/>
            </a:endParaRPr>
          </a:p>
          <a:p>
            <a:pPr marL="0" marR="0" lvl="0" indent="0" algn="l" rtl="0">
              <a:spcBef>
                <a:spcPts val="0"/>
              </a:spcBef>
              <a:buNone/>
            </a:pPr>
            <a:r>
              <a:rPr lang="en-US" i="1">
                <a:solidFill>
                  <a:schemeClr val="dk1"/>
                </a:solidFill>
                <a:latin typeface="Calibri"/>
                <a:ea typeface="Calibri"/>
                <a:cs typeface="Calibri"/>
                <a:sym typeface="Calibri"/>
              </a:rPr>
              <a:t>Kristina is Executive Director of the Lane Workforce Partnership, Eugene Oregon</a:t>
            </a:r>
          </a:p>
          <a:p>
            <a:pPr marL="0" marR="0" lvl="0" indent="0" algn="l" rtl="0">
              <a:spcBef>
                <a:spcPts val="0"/>
              </a:spcBef>
              <a:buNone/>
            </a:pPr>
            <a:endParaRPr i="1">
              <a:solidFill>
                <a:schemeClr val="dk1"/>
              </a:solidFill>
              <a:latin typeface="Calibri"/>
              <a:ea typeface="Calibri"/>
              <a:cs typeface="Calibri"/>
              <a:sym typeface="Calibri"/>
            </a:endParaRPr>
          </a:p>
          <a:p>
            <a:pPr marL="0" marR="0" lvl="0" indent="0" algn="l" rtl="0">
              <a:spcBef>
                <a:spcPts val="0"/>
              </a:spcBef>
              <a:buNone/>
            </a:pPr>
            <a:r>
              <a:rPr lang="en-US" i="1">
                <a:solidFill>
                  <a:schemeClr val="dk1"/>
                </a:solidFill>
                <a:latin typeface="Calibri"/>
                <a:ea typeface="Calibri"/>
                <a:cs typeface="Calibri"/>
                <a:sym typeface="Calibri"/>
              </a:rPr>
              <a:t>Lynn is Director of Workforce Solutions,</a:t>
            </a:r>
          </a:p>
          <a:p>
            <a:pPr marL="0" marR="0" lvl="0" indent="0" algn="l" rtl="0">
              <a:spcBef>
                <a:spcPts val="0"/>
              </a:spcBef>
              <a:buNone/>
            </a:pPr>
            <a:r>
              <a:rPr lang="en-US" i="1">
                <a:solidFill>
                  <a:schemeClr val="dk1"/>
                </a:solidFill>
                <a:latin typeface="Calibri"/>
                <a:ea typeface="Calibri"/>
                <a:cs typeface="Calibri"/>
                <a:sym typeface="Calibri"/>
              </a:rPr>
              <a:t>Front Range Community College</a:t>
            </a:r>
          </a:p>
          <a:p>
            <a:pPr marL="0" marR="0" lvl="0" indent="0" algn="l" rtl="0">
              <a:spcBef>
                <a:spcPts val="0"/>
              </a:spcBef>
              <a:buNone/>
            </a:pPr>
            <a:r>
              <a:rPr lang="en-US" i="1">
                <a:solidFill>
                  <a:schemeClr val="dk1"/>
                </a:solidFill>
                <a:latin typeface="Calibri"/>
                <a:ea typeface="Calibri"/>
                <a:cs typeface="Calibri"/>
                <a:sym typeface="Calibri"/>
              </a:rPr>
              <a:t>Fort Collins, Colorado</a:t>
            </a:r>
          </a:p>
          <a:p>
            <a:pPr marL="0" marR="0" lvl="0" indent="0" algn="l" rtl="0">
              <a:spcBef>
                <a:spcPts val="0"/>
              </a:spcBef>
              <a:buNone/>
            </a:pPr>
            <a:endParaRPr sz="1600">
              <a:solidFill>
                <a:schemeClr val="dk1"/>
              </a:solidFill>
              <a:latin typeface="Calibri"/>
              <a:ea typeface="Calibri"/>
              <a:cs typeface="Calibri"/>
              <a:sym typeface="Calibri"/>
            </a:endParaRPr>
          </a:p>
          <a:p>
            <a:pPr marL="0" marR="0" lvl="0" indent="0" algn="l" rtl="0">
              <a:spcBef>
                <a:spcPts val="0"/>
              </a:spcBef>
              <a:buNone/>
            </a:pPr>
            <a:endParaRPr sz="1600">
              <a:solidFill>
                <a:schemeClr val="dk1"/>
              </a:solidFill>
              <a:latin typeface="Calibri"/>
              <a:ea typeface="Calibri"/>
              <a:cs typeface="Calibri"/>
              <a:sym typeface="Calibri"/>
            </a:endParaRPr>
          </a:p>
          <a:p>
            <a:pPr marL="0" marR="0" lvl="0" indent="0" algn="l" rtl="0">
              <a:spcBef>
                <a:spcPts val="0"/>
              </a:spcBef>
              <a:buNone/>
            </a:pPr>
            <a:endParaRPr sz="1600">
              <a:solidFill>
                <a:schemeClr val="dk1"/>
              </a:solidFill>
              <a:latin typeface="Calibri"/>
              <a:ea typeface="Calibri"/>
              <a:cs typeface="Calibri"/>
              <a:sym typeface="Calibri"/>
            </a:endParaRPr>
          </a:p>
          <a:p>
            <a:pPr marL="0" marR="0" lvl="0" indent="0" algn="l" rtl="0">
              <a:spcBef>
                <a:spcPts val="0"/>
              </a:spcBef>
              <a:buNone/>
            </a:pPr>
            <a:endParaRPr sz="1600">
              <a:solidFill>
                <a:schemeClr val="dk1"/>
              </a:solidFill>
              <a:latin typeface="Calibri"/>
              <a:ea typeface="Calibri"/>
              <a:cs typeface="Calibri"/>
              <a:sym typeface="Calibri"/>
            </a:endParaRPr>
          </a:p>
          <a:p>
            <a:pPr marL="0" marR="0" lvl="0" indent="0" algn="l" rtl="0">
              <a:spcBef>
                <a:spcPts val="0"/>
              </a:spcBef>
              <a:buNone/>
            </a:pPr>
            <a:endParaRPr sz="1600">
              <a:solidFill>
                <a:schemeClr val="dk1"/>
              </a:solidFill>
              <a:latin typeface="Calibri"/>
              <a:ea typeface="Calibri"/>
              <a:cs typeface="Calibri"/>
              <a:sym typeface="Calibri"/>
            </a:endParaRPr>
          </a:p>
        </p:txBody>
      </p:sp>
      <p:pic>
        <p:nvPicPr>
          <p:cNvPr id="249" name="Shape 249"/>
          <p:cNvPicPr preferRelativeResize="0"/>
          <p:nvPr/>
        </p:nvPicPr>
        <p:blipFill rotWithShape="1">
          <a:blip r:embed="rId3">
            <a:alphaModFix/>
          </a:blip>
          <a:srcRect r="41843"/>
          <a:stretch/>
        </p:blipFill>
        <p:spPr>
          <a:xfrm>
            <a:off x="696150" y="433475"/>
            <a:ext cx="3886200" cy="3746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4844950" y="433477"/>
            <a:ext cx="4096500" cy="5114700"/>
          </a:xfrm>
          <a:prstGeom prst="rect">
            <a:avLst/>
          </a:prstGeom>
          <a:noFill/>
          <a:ln>
            <a:noFill/>
          </a:ln>
        </p:spPr>
        <p:txBody>
          <a:bodyPr lIns="91425" tIns="45700" rIns="91425" bIns="45700" anchor="t" anchorCtr="0">
            <a:noAutofit/>
          </a:bodyPr>
          <a:lstStyle/>
          <a:p>
            <a:pPr marL="514350" lvl="0" rtl="0">
              <a:lnSpc>
                <a:spcPct val="100000"/>
              </a:lnSpc>
              <a:spcBef>
                <a:spcPts val="0"/>
              </a:spcBef>
              <a:buClr>
                <a:schemeClr val="dk1"/>
              </a:buClr>
              <a:buSzPct val="100000"/>
              <a:buFont typeface="Calibri"/>
              <a:buAutoNum type="arabicPeriod"/>
            </a:pPr>
            <a:r>
              <a:rPr lang="en-US"/>
              <a:t>What is critical in building for the long-term? </a:t>
            </a:r>
          </a:p>
          <a:p>
            <a:pPr marL="514350" lvl="0" rtl="0">
              <a:lnSpc>
                <a:spcPct val="100000"/>
              </a:lnSpc>
              <a:spcBef>
                <a:spcPts val="0"/>
              </a:spcBef>
              <a:buClr>
                <a:schemeClr val="dk1"/>
              </a:buClr>
              <a:buSzPct val="100000"/>
              <a:buFont typeface="Calibri"/>
              <a:buAutoNum type="arabicPeriod"/>
            </a:pPr>
            <a:r>
              <a:rPr lang="en-US"/>
              <a:t>How are you specifically addressing organizational, funding, and other sustainability challenges?</a:t>
            </a:r>
          </a:p>
          <a:p>
            <a:pPr marL="0" marR="0" lvl="0" indent="0" algn="l" rtl="0">
              <a:lnSpc>
                <a:spcPct val="100000"/>
              </a:lnSpc>
              <a:spcBef>
                <a:spcPts val="0"/>
              </a:spcBef>
              <a:spcAft>
                <a:spcPts val="0"/>
              </a:spcAft>
              <a:buNone/>
            </a:pPr>
            <a:endParaRPr/>
          </a:p>
        </p:txBody>
      </p:sp>
      <p:sp>
        <p:nvSpPr>
          <p:cNvPr id="256" name="Shape 256"/>
          <p:cNvSpPr txBox="1"/>
          <p:nvPr/>
        </p:nvSpPr>
        <p:spPr>
          <a:xfrm>
            <a:off x="754500" y="4257200"/>
            <a:ext cx="3769500" cy="1501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Kristina Payne and Lynn Vosler</a:t>
            </a:r>
          </a:p>
          <a:p>
            <a:pPr marL="0" marR="0" lvl="0" indent="0" algn="l" rtl="0">
              <a:spcBef>
                <a:spcPts val="0"/>
              </a:spcBef>
              <a:buNone/>
            </a:pPr>
            <a:endParaRPr sz="1600">
              <a:solidFill>
                <a:schemeClr val="dk1"/>
              </a:solidFill>
              <a:latin typeface="Calibri"/>
              <a:ea typeface="Calibri"/>
              <a:cs typeface="Calibri"/>
              <a:sym typeface="Calibri"/>
            </a:endParaRPr>
          </a:p>
          <a:p>
            <a:pPr marL="0" marR="0" lvl="0" indent="0" algn="l" rtl="0">
              <a:spcBef>
                <a:spcPts val="0"/>
              </a:spcBef>
              <a:buNone/>
            </a:pPr>
            <a:r>
              <a:rPr lang="en-US" i="1">
                <a:solidFill>
                  <a:schemeClr val="dk1"/>
                </a:solidFill>
                <a:latin typeface="Calibri"/>
                <a:ea typeface="Calibri"/>
                <a:cs typeface="Calibri"/>
                <a:sym typeface="Calibri"/>
              </a:rPr>
              <a:t>Kristina is Executive Director of the Lane Workforce Partnership, Eugene Oregon</a:t>
            </a:r>
          </a:p>
          <a:p>
            <a:pPr marL="0" marR="0" lvl="0" indent="0" algn="l" rtl="0">
              <a:spcBef>
                <a:spcPts val="0"/>
              </a:spcBef>
              <a:buNone/>
            </a:pPr>
            <a:endParaRPr i="1">
              <a:solidFill>
                <a:schemeClr val="dk1"/>
              </a:solidFill>
              <a:latin typeface="Calibri"/>
              <a:ea typeface="Calibri"/>
              <a:cs typeface="Calibri"/>
              <a:sym typeface="Calibri"/>
            </a:endParaRPr>
          </a:p>
          <a:p>
            <a:pPr marL="0" marR="0" lvl="0" indent="0" algn="l" rtl="0">
              <a:spcBef>
                <a:spcPts val="0"/>
              </a:spcBef>
              <a:buNone/>
            </a:pPr>
            <a:r>
              <a:rPr lang="en-US" i="1">
                <a:solidFill>
                  <a:schemeClr val="dk1"/>
                </a:solidFill>
                <a:latin typeface="Calibri"/>
                <a:ea typeface="Calibri"/>
                <a:cs typeface="Calibri"/>
                <a:sym typeface="Calibri"/>
              </a:rPr>
              <a:t>Lynn is Director of Workforce Solutions,</a:t>
            </a:r>
          </a:p>
          <a:p>
            <a:pPr marL="0" marR="0" lvl="0" indent="0" algn="l" rtl="0">
              <a:spcBef>
                <a:spcPts val="0"/>
              </a:spcBef>
              <a:buNone/>
            </a:pPr>
            <a:r>
              <a:rPr lang="en-US" i="1">
                <a:solidFill>
                  <a:schemeClr val="dk1"/>
                </a:solidFill>
                <a:latin typeface="Calibri"/>
                <a:ea typeface="Calibri"/>
                <a:cs typeface="Calibri"/>
                <a:sym typeface="Calibri"/>
              </a:rPr>
              <a:t>Front Range Community College</a:t>
            </a:r>
          </a:p>
          <a:p>
            <a:pPr marL="0" marR="0" lvl="0" indent="0" algn="l" rtl="0">
              <a:spcBef>
                <a:spcPts val="0"/>
              </a:spcBef>
              <a:buNone/>
            </a:pPr>
            <a:r>
              <a:rPr lang="en-US" i="1">
                <a:solidFill>
                  <a:schemeClr val="dk1"/>
                </a:solidFill>
                <a:latin typeface="Calibri"/>
                <a:ea typeface="Calibri"/>
                <a:cs typeface="Calibri"/>
                <a:sym typeface="Calibri"/>
              </a:rPr>
              <a:t>Fort Collins, Colorado</a:t>
            </a:r>
          </a:p>
          <a:p>
            <a:pPr marL="0" marR="0" lvl="0" indent="0" algn="l" rtl="0">
              <a:spcBef>
                <a:spcPts val="0"/>
              </a:spcBef>
              <a:buNone/>
            </a:pPr>
            <a:endParaRPr sz="1600">
              <a:solidFill>
                <a:schemeClr val="dk1"/>
              </a:solidFill>
              <a:latin typeface="Calibri"/>
              <a:ea typeface="Calibri"/>
              <a:cs typeface="Calibri"/>
              <a:sym typeface="Calibri"/>
            </a:endParaRPr>
          </a:p>
          <a:p>
            <a:pPr marL="0" marR="0" lvl="0" indent="0" algn="l" rtl="0">
              <a:spcBef>
                <a:spcPts val="0"/>
              </a:spcBef>
              <a:buNone/>
            </a:pPr>
            <a:endParaRPr sz="1600">
              <a:solidFill>
                <a:schemeClr val="dk1"/>
              </a:solidFill>
              <a:latin typeface="Calibri"/>
              <a:ea typeface="Calibri"/>
              <a:cs typeface="Calibri"/>
              <a:sym typeface="Calibri"/>
            </a:endParaRPr>
          </a:p>
          <a:p>
            <a:pPr marL="0" marR="0" lvl="0" indent="0" algn="l" rtl="0">
              <a:spcBef>
                <a:spcPts val="0"/>
              </a:spcBef>
              <a:buNone/>
            </a:pPr>
            <a:endParaRPr sz="1600">
              <a:solidFill>
                <a:schemeClr val="dk1"/>
              </a:solidFill>
              <a:latin typeface="Calibri"/>
              <a:ea typeface="Calibri"/>
              <a:cs typeface="Calibri"/>
              <a:sym typeface="Calibri"/>
            </a:endParaRPr>
          </a:p>
          <a:p>
            <a:pPr marL="0" marR="0" lvl="0" indent="0" algn="l" rtl="0">
              <a:spcBef>
                <a:spcPts val="0"/>
              </a:spcBef>
              <a:buNone/>
            </a:pPr>
            <a:endParaRPr sz="1600">
              <a:solidFill>
                <a:schemeClr val="dk1"/>
              </a:solidFill>
              <a:latin typeface="Calibri"/>
              <a:ea typeface="Calibri"/>
              <a:cs typeface="Calibri"/>
              <a:sym typeface="Calibri"/>
            </a:endParaRPr>
          </a:p>
          <a:p>
            <a:pPr marL="0" marR="0" lvl="0" indent="0" algn="l" rtl="0">
              <a:spcBef>
                <a:spcPts val="0"/>
              </a:spcBef>
              <a:buNone/>
            </a:pPr>
            <a:endParaRPr sz="1600">
              <a:solidFill>
                <a:schemeClr val="dk1"/>
              </a:solidFill>
              <a:latin typeface="Calibri"/>
              <a:ea typeface="Calibri"/>
              <a:cs typeface="Calibri"/>
              <a:sym typeface="Calibri"/>
            </a:endParaRPr>
          </a:p>
        </p:txBody>
      </p:sp>
      <p:pic>
        <p:nvPicPr>
          <p:cNvPr id="257" name="Shape 257"/>
          <p:cNvPicPr preferRelativeResize="0"/>
          <p:nvPr/>
        </p:nvPicPr>
        <p:blipFill rotWithShape="1">
          <a:blip r:embed="rId3">
            <a:alphaModFix/>
          </a:blip>
          <a:srcRect r="41843"/>
          <a:stretch/>
        </p:blipFill>
        <p:spPr>
          <a:xfrm>
            <a:off x="696150" y="433475"/>
            <a:ext cx="3886200" cy="3746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1559858" y="365126"/>
            <a:ext cx="6955490"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E161C"/>
              </a:buClr>
              <a:buSzPct val="25000"/>
              <a:buFont typeface="Calibri"/>
              <a:buNone/>
            </a:pPr>
            <a:r>
              <a:rPr lang="en-US" sz="4400" b="0" i="0" u="none" strike="noStrike" cap="none">
                <a:solidFill>
                  <a:srgbClr val="0E161C"/>
                </a:solidFill>
                <a:latin typeface="Calibri"/>
                <a:ea typeface="Calibri"/>
                <a:cs typeface="Calibri"/>
                <a:sym typeface="Calibri"/>
              </a:rPr>
              <a:t>Wrap Up</a:t>
            </a:r>
          </a:p>
        </p:txBody>
      </p:sp>
      <p:sp>
        <p:nvSpPr>
          <p:cNvPr id="264" name="Shape 264"/>
          <p:cNvSpPr txBox="1">
            <a:spLocks noGrp="1"/>
          </p:cNvSpPr>
          <p:nvPr>
            <p:ph type="body" idx="1"/>
          </p:nvPr>
        </p:nvSpPr>
        <p:spPr>
          <a:xfrm>
            <a:off x="1559858" y="1825625"/>
            <a:ext cx="6955492" cy="4104527"/>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Remember to fill out survey</a:t>
            </a:r>
          </a:p>
          <a:p>
            <a:pPr marL="228600" marR="0" lvl="0" indent="-228600" algn="l" rtl="0">
              <a:lnSpc>
                <a:spcPct val="80000"/>
              </a:lnSpc>
              <a:spcBef>
                <a:spcPts val="1000"/>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Save the date for upcoming webinars:</a:t>
            </a:r>
          </a:p>
          <a:p>
            <a:pPr marL="685800" marR="0" lvl="1" indent="-228600" algn="l" rtl="0">
              <a:lnSpc>
                <a:spcPct val="80000"/>
              </a:lnSpc>
              <a:spcBef>
                <a:spcPts val="500"/>
              </a:spcBef>
              <a:spcAft>
                <a:spcPts val="0"/>
              </a:spcAft>
              <a:buClr>
                <a:schemeClr val="dk1"/>
              </a:buClr>
              <a:buSzPct val="100909"/>
              <a:buFont typeface="Arial"/>
              <a:buChar char="•"/>
            </a:pPr>
            <a:r>
              <a:rPr lang="en-US" sz="2220" b="1" i="0" u="none" strike="noStrike" cap="none">
                <a:solidFill>
                  <a:schemeClr val="dk1"/>
                </a:solidFill>
                <a:latin typeface="Calibri"/>
                <a:ea typeface="Calibri"/>
                <a:cs typeface="Calibri"/>
                <a:sym typeface="Calibri"/>
              </a:rPr>
              <a:t>Scaling at the State-Level: </a:t>
            </a:r>
            <a:r>
              <a:rPr lang="en-US" sz="2220" b="0" i="0" u="none" strike="noStrike" cap="none">
                <a:solidFill>
                  <a:schemeClr val="dk1"/>
                </a:solidFill>
                <a:latin typeface="Calibri"/>
                <a:ea typeface="Calibri"/>
                <a:cs typeface="Calibri"/>
                <a:sym typeface="Calibri"/>
              </a:rPr>
              <a:t>How States have Successfully Scaled Next Gen Sector Partnerships. </a:t>
            </a:r>
            <a:r>
              <a:rPr lang="en-US" sz="2220" b="1" i="0" u="none" strike="noStrike" cap="none">
                <a:solidFill>
                  <a:schemeClr val="dk1"/>
                </a:solidFill>
                <a:latin typeface="Calibri"/>
                <a:ea typeface="Calibri"/>
                <a:cs typeface="Calibri"/>
                <a:sym typeface="Calibri"/>
              </a:rPr>
              <a:t>Thursday June 1st, 1-2:30pm EDT</a:t>
            </a:r>
          </a:p>
          <a:p>
            <a:pPr marL="685800" marR="0" lvl="1" indent="-228600" algn="l" rtl="0">
              <a:lnSpc>
                <a:spcPct val="80000"/>
              </a:lnSpc>
              <a:spcBef>
                <a:spcPts val="500"/>
              </a:spcBef>
              <a:spcAft>
                <a:spcPts val="0"/>
              </a:spcAft>
              <a:buClr>
                <a:schemeClr val="dk1"/>
              </a:buClr>
              <a:buSzPct val="100909"/>
              <a:buFont typeface="Arial"/>
              <a:buChar char="•"/>
            </a:pPr>
            <a:r>
              <a:rPr lang="en-US" sz="2220" b="0" i="0" u="none" strike="noStrike" cap="none">
                <a:solidFill>
                  <a:schemeClr val="dk1"/>
                </a:solidFill>
                <a:latin typeface="Calibri"/>
                <a:ea typeface="Calibri"/>
                <a:cs typeface="Calibri"/>
                <a:sym typeface="Calibri"/>
              </a:rPr>
              <a:t>Details at www.nextgensectorpartnerships.com/community-of-practices</a:t>
            </a:r>
          </a:p>
          <a:p>
            <a:pPr marL="0" marR="0" lvl="0" indent="0" algn="l" rtl="0">
              <a:lnSpc>
                <a:spcPct val="80000"/>
              </a:lnSpc>
              <a:spcBef>
                <a:spcPts val="500"/>
              </a:spcBef>
              <a:spcAft>
                <a:spcPts val="0"/>
              </a:spcAft>
              <a:buNone/>
            </a:pPr>
            <a:br>
              <a:rPr lang="en-US" sz="2220" b="0" i="0" u="none" strike="noStrike" cap="none">
                <a:solidFill>
                  <a:schemeClr val="dk1"/>
                </a:solidFill>
                <a:latin typeface="Calibri"/>
                <a:ea typeface="Calibri"/>
                <a:cs typeface="Calibri"/>
                <a:sym typeface="Calibri"/>
              </a:rPr>
            </a:br>
            <a:endParaRPr lang="en-US" sz="222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1000"/>
              </a:spcBef>
              <a:buClr>
                <a:schemeClr val="dk1"/>
              </a:buClr>
              <a:buSzPct val="99615"/>
              <a:buFont typeface="Arial"/>
              <a:buNone/>
            </a:pPr>
            <a:endParaRPr sz="2590"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0" y="2956559"/>
            <a:ext cx="9144000" cy="2207449"/>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0E161C"/>
              </a:buClr>
              <a:buSzPct val="25000"/>
              <a:buFont typeface="Calibri"/>
              <a:buNone/>
            </a:pPr>
            <a:r>
              <a:rPr lang="en-US" sz="6000" b="0" i="0" u="none" strike="noStrike" cap="none">
                <a:solidFill>
                  <a:srgbClr val="0E161C"/>
                </a:solidFill>
                <a:latin typeface="Calibri"/>
                <a:ea typeface="Calibri"/>
                <a:cs typeface="Calibri"/>
                <a:sym typeface="Calibri"/>
              </a:rPr>
              <a:t>Thank you!</a:t>
            </a:r>
          </a:p>
        </p:txBody>
      </p:sp>
      <p:pic>
        <p:nvPicPr>
          <p:cNvPr id="271" name="Shape 271"/>
          <p:cNvPicPr preferRelativeResize="0"/>
          <p:nvPr/>
        </p:nvPicPr>
        <p:blipFill rotWithShape="1">
          <a:blip r:embed="rId3">
            <a:alphaModFix/>
          </a:blip>
          <a:srcRect/>
          <a:stretch/>
        </p:blipFill>
        <p:spPr>
          <a:xfrm>
            <a:off x="1188054" y="422029"/>
            <a:ext cx="6767889" cy="341141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263768" y="451391"/>
            <a:ext cx="8595082"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E161C"/>
              </a:buClr>
              <a:buSzPct val="25000"/>
              <a:buFont typeface="Calibri"/>
              <a:buNone/>
            </a:pPr>
            <a:r>
              <a:rPr lang="en-US" sz="4400" b="0" i="0" u="none" strike="noStrike" cap="none">
                <a:solidFill>
                  <a:srgbClr val="0E161C"/>
                </a:solidFill>
                <a:latin typeface="Calibri"/>
                <a:ea typeface="Calibri"/>
                <a:cs typeface="Calibri"/>
                <a:sym typeface="Calibri"/>
              </a:rPr>
              <a:t>What to Expect from Today</a:t>
            </a:r>
          </a:p>
        </p:txBody>
      </p:sp>
      <p:sp>
        <p:nvSpPr>
          <p:cNvPr id="88" name="Shape 88"/>
          <p:cNvSpPr txBox="1">
            <a:spLocks noGrp="1"/>
          </p:cNvSpPr>
          <p:nvPr>
            <p:ph type="body" idx="1"/>
          </p:nvPr>
        </p:nvSpPr>
        <p:spPr>
          <a:xfrm>
            <a:off x="3688975" y="1583524"/>
            <a:ext cx="5310553" cy="4104527"/>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 better understanding of what </a:t>
            </a:r>
            <a:r>
              <a:rPr lang="en-US" sz="2400"/>
              <a:t>to do immediately after a successful next gen sector partnership launch</a:t>
            </a:r>
          </a:p>
          <a:p>
            <a:pPr marL="228600" marR="0" lvl="0" indent="-228600" algn="l" rtl="0">
              <a:lnSpc>
                <a:spcPct val="9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 c</a:t>
            </a:r>
            <a:r>
              <a:rPr lang="en-US" sz="2400"/>
              <a:t>learer sense of what works and what to avoid in the transition from launch to implementation</a:t>
            </a:r>
          </a:p>
          <a:p>
            <a:pPr marL="228600" marR="0" lvl="0" indent="-228600" algn="l" rtl="0">
              <a:lnSpc>
                <a:spcPct val="90000"/>
              </a:lnSpc>
              <a:spcBef>
                <a:spcPts val="1000"/>
              </a:spcBef>
              <a:spcAft>
                <a:spcPts val="0"/>
              </a:spcAft>
              <a:buClr>
                <a:schemeClr val="dk1"/>
              </a:buClr>
              <a:buSzPct val="100000"/>
              <a:buFont typeface="Arial"/>
              <a:buChar char="•"/>
            </a:pPr>
            <a:r>
              <a:rPr lang="en-US" sz="2400"/>
              <a:t>Learning from the different journeys of two regions from the practitioners themselves</a:t>
            </a:r>
          </a:p>
          <a:p>
            <a:pPr marL="0" marR="0" lvl="0" indent="0" algn="l" rtl="0">
              <a:lnSpc>
                <a:spcPct val="90000"/>
              </a:lnSpc>
              <a:spcBef>
                <a:spcPts val="1000"/>
              </a:spcBef>
              <a:buNone/>
            </a:pPr>
            <a:endParaRPr sz="2400" b="0" i="0" u="none" strike="noStrike" cap="none">
              <a:solidFill>
                <a:schemeClr val="dk1"/>
              </a:solidFill>
              <a:latin typeface="Calibri"/>
              <a:ea typeface="Calibri"/>
              <a:cs typeface="Calibri"/>
              <a:sym typeface="Calibri"/>
            </a:endParaRPr>
          </a:p>
        </p:txBody>
      </p:sp>
      <p:pic>
        <p:nvPicPr>
          <p:cNvPr id="89" name="Shape 89"/>
          <p:cNvPicPr preferRelativeResize="0"/>
          <p:nvPr/>
        </p:nvPicPr>
        <p:blipFill rotWithShape="1">
          <a:blip r:embed="rId3">
            <a:alphaModFix/>
          </a:blip>
          <a:srcRect/>
          <a:stretch/>
        </p:blipFill>
        <p:spPr>
          <a:xfrm>
            <a:off x="263775" y="1776950"/>
            <a:ext cx="3425400" cy="346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249382" y="365126"/>
            <a:ext cx="8728363"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0E161C"/>
              </a:buClr>
              <a:buSzPct val="25000"/>
              <a:buFont typeface="Calibri"/>
              <a:buNone/>
            </a:pPr>
            <a:r>
              <a:rPr lang="en-US" sz="4400" b="0" i="0" u="none" strike="noStrike" cap="none">
                <a:solidFill>
                  <a:srgbClr val="0E161C"/>
                </a:solidFill>
                <a:latin typeface="Calibri"/>
                <a:ea typeface="Calibri"/>
                <a:cs typeface="Calibri"/>
                <a:sym typeface="Calibri"/>
              </a:rPr>
              <a:t>Do you know where your Chat box is?</a:t>
            </a:r>
            <a:br>
              <a:rPr lang="en-US" sz="4400" b="0" i="0" u="none" strike="noStrike" cap="none">
                <a:solidFill>
                  <a:srgbClr val="0E161C"/>
                </a:solidFill>
                <a:latin typeface="Calibri"/>
                <a:ea typeface="Calibri"/>
                <a:cs typeface="Calibri"/>
                <a:sym typeface="Calibri"/>
              </a:rPr>
            </a:br>
            <a:r>
              <a:rPr lang="en-US" sz="3200" b="0" i="1" u="none" strike="noStrike" cap="none">
                <a:solidFill>
                  <a:srgbClr val="0E161C"/>
                </a:solidFill>
                <a:latin typeface="Calibri"/>
                <a:ea typeface="Calibri"/>
                <a:cs typeface="Calibri"/>
                <a:sym typeface="Calibri"/>
              </a:rPr>
              <a:t>(and do you know how to use it?)</a:t>
            </a:r>
            <a:r>
              <a:rPr lang="en-US" sz="4400" b="0" i="0" u="none" strike="noStrike" cap="none">
                <a:solidFill>
                  <a:srgbClr val="0E161C"/>
                </a:solidFill>
                <a:latin typeface="Calibri"/>
                <a:ea typeface="Calibri"/>
                <a:cs typeface="Calibri"/>
                <a:sym typeface="Calibri"/>
              </a:rPr>
              <a:t> </a:t>
            </a:r>
          </a:p>
        </p:txBody>
      </p:sp>
      <p:pic>
        <p:nvPicPr>
          <p:cNvPr id="96" name="Shape 96"/>
          <p:cNvPicPr preferRelativeResize="0"/>
          <p:nvPr/>
        </p:nvPicPr>
        <p:blipFill rotWithShape="1">
          <a:blip r:embed="rId3">
            <a:alphaModFix/>
          </a:blip>
          <a:srcRect/>
          <a:stretch/>
        </p:blipFill>
        <p:spPr>
          <a:xfrm>
            <a:off x="1123395" y="1690689"/>
            <a:ext cx="6980335" cy="4125774"/>
          </a:xfrm>
          <a:prstGeom prst="rect">
            <a:avLst/>
          </a:prstGeom>
          <a:noFill/>
          <a:ln>
            <a:noFill/>
          </a:ln>
        </p:spPr>
      </p:pic>
      <p:sp>
        <p:nvSpPr>
          <p:cNvPr id="97" name="Shape 97"/>
          <p:cNvSpPr/>
          <p:nvPr/>
        </p:nvSpPr>
        <p:spPr>
          <a:xfrm>
            <a:off x="5180955" y="4444410"/>
            <a:ext cx="3199220" cy="1722474"/>
          </a:xfrm>
          <a:prstGeom prst="ellipse">
            <a:avLst/>
          </a:prstGeom>
          <a:noFill/>
          <a:ln w="28575"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871870" y="2406576"/>
            <a:ext cx="7133116"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0E161C"/>
              </a:buClr>
              <a:buSzPct val="25000"/>
              <a:buFont typeface="Calibri"/>
              <a:buNone/>
            </a:pPr>
            <a:r>
              <a:rPr lang="en-US" sz="3959" b="0" i="0" u="none" strike="noStrike" cap="none">
                <a:solidFill>
                  <a:srgbClr val="0E161C"/>
                </a:solidFill>
                <a:latin typeface="Calibri"/>
                <a:ea typeface="Calibri"/>
                <a:cs typeface="Calibri"/>
                <a:sym typeface="Calibri"/>
              </a:rPr>
              <a:t>Poll: </a:t>
            </a:r>
            <a:br>
              <a:rPr lang="en-US" sz="3959" b="1" i="0" u="none" strike="noStrike" cap="none">
                <a:solidFill>
                  <a:srgbClr val="0E161C"/>
                </a:solidFill>
                <a:latin typeface="Calibri"/>
                <a:ea typeface="Calibri"/>
                <a:cs typeface="Calibri"/>
                <a:sym typeface="Calibri"/>
              </a:rPr>
            </a:br>
            <a:r>
              <a:rPr lang="en-US" sz="3959" b="0" i="0" u="none" strike="noStrike" cap="none">
                <a:solidFill>
                  <a:srgbClr val="0E161C"/>
                </a:solidFill>
                <a:latin typeface="Calibri"/>
                <a:ea typeface="Calibri"/>
                <a:cs typeface="Calibri"/>
                <a:sym typeface="Calibri"/>
              </a:rPr>
              <a:t>What’s Your </a:t>
            </a:r>
            <a:r>
              <a:rPr lang="en-US" sz="3959"/>
              <a:t>Situation</a:t>
            </a:r>
            <a:r>
              <a:rPr lang="en-US" sz="3959" b="0" i="0" u="none" strike="noStrike" cap="none">
                <a:solidFill>
                  <a:srgbClr val="0E161C"/>
                </a:solidFill>
                <a:latin typeface="Calibri"/>
                <a:ea typeface="Calibri"/>
                <a:cs typeface="Calibri"/>
                <a:sym typeface="Calibri"/>
              </a:rPr>
              <a:t> with Next Gen Sector Partnerships?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30313" y="2712063"/>
            <a:ext cx="8624047" cy="2852737"/>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0E161C"/>
              </a:buClr>
              <a:buSzPct val="25000"/>
              <a:buFont typeface="Calibri"/>
              <a:buNone/>
            </a:pPr>
            <a:r>
              <a:rPr lang="en-US"/>
              <a:t>Let the After Party Begin!</a:t>
            </a:r>
          </a:p>
        </p:txBody>
      </p:sp>
      <p:pic>
        <p:nvPicPr>
          <p:cNvPr id="110" name="Shape 110"/>
          <p:cNvPicPr preferRelativeResize="0"/>
          <p:nvPr/>
        </p:nvPicPr>
        <p:blipFill rotWithShape="1">
          <a:blip r:embed="rId3">
            <a:alphaModFix/>
          </a:blip>
          <a:srcRect/>
          <a:stretch/>
        </p:blipFill>
        <p:spPr>
          <a:xfrm>
            <a:off x="2321539" y="140676"/>
            <a:ext cx="4641594" cy="348176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239178" y="792631"/>
            <a:ext cx="5860779" cy="485699"/>
          </a:xfrm>
          <a:prstGeom prst="rect">
            <a:avLst/>
          </a:prstGeom>
          <a:noFill/>
          <a:ln>
            <a:noFill/>
          </a:ln>
        </p:spPr>
        <p:txBody>
          <a:bodyPr lIns="91425" tIns="91425" rIns="91425" bIns="91425" anchor="b" anchorCtr="0">
            <a:noAutofit/>
          </a:bodyPr>
          <a:lstStyle/>
          <a:p>
            <a:pPr marL="0" marR="0" lvl="0" indent="0" algn="l" rtl="0">
              <a:lnSpc>
                <a:spcPct val="90000"/>
              </a:lnSpc>
              <a:spcBef>
                <a:spcPts val="0"/>
              </a:spcBef>
              <a:buClr>
                <a:srgbClr val="0E161C"/>
              </a:buClr>
              <a:buSzPct val="25000"/>
              <a:buFont typeface="Calibri"/>
              <a:buNone/>
            </a:pPr>
            <a:r>
              <a:rPr lang="en-US" sz="2520" b="0" i="0" u="none" strike="noStrike" cap="none">
                <a:solidFill>
                  <a:srgbClr val="0E161C"/>
                </a:solidFill>
                <a:latin typeface="Calibri"/>
                <a:ea typeface="Calibri"/>
                <a:cs typeface="Calibri"/>
                <a:sym typeface="Calibri"/>
              </a:rPr>
              <a:t>INDUSTRY-LED, COMMUNITY SUPPORTED</a:t>
            </a:r>
            <a:br>
              <a:rPr lang="en-US" sz="2520" b="0" i="0" u="none" strike="noStrike" cap="none">
                <a:solidFill>
                  <a:srgbClr val="0E161C"/>
                </a:solidFill>
                <a:latin typeface="Calibri"/>
                <a:ea typeface="Calibri"/>
                <a:cs typeface="Calibri"/>
                <a:sym typeface="Calibri"/>
              </a:rPr>
            </a:br>
            <a:r>
              <a:rPr lang="en-US" sz="2520" b="0" i="0" u="none" strike="noStrike" cap="none">
                <a:solidFill>
                  <a:srgbClr val="266F8B"/>
                </a:solidFill>
                <a:latin typeface="Calibri"/>
                <a:ea typeface="Calibri"/>
                <a:cs typeface="Calibri"/>
                <a:sym typeface="Calibri"/>
              </a:rPr>
              <a:t>SECTOR PARTNERSHIP</a:t>
            </a:r>
          </a:p>
        </p:txBody>
      </p:sp>
      <p:grpSp>
        <p:nvGrpSpPr>
          <p:cNvPr id="116" name="Shape 116"/>
          <p:cNvGrpSpPr/>
          <p:nvPr/>
        </p:nvGrpSpPr>
        <p:grpSpPr>
          <a:xfrm>
            <a:off x="144465" y="5919791"/>
            <a:ext cx="7750356" cy="911222"/>
            <a:chOff x="108347" y="4439842"/>
            <a:chExt cx="6235303" cy="683416"/>
          </a:xfrm>
        </p:grpSpPr>
        <p:pic>
          <p:nvPicPr>
            <p:cNvPr id="117" name="Shape 117" descr="C:\Users\genz\Documents\GJIF\TA\Data for JFF Session\NGA logo.jpg"/>
            <p:cNvPicPr preferRelativeResize="0"/>
            <p:nvPr/>
          </p:nvPicPr>
          <p:blipFill rotWithShape="1">
            <a:blip r:embed="rId3">
              <a:alphaModFix/>
            </a:blip>
            <a:srcRect/>
            <a:stretch/>
          </p:blipFill>
          <p:spPr>
            <a:xfrm>
              <a:off x="1529954" y="4806553"/>
              <a:ext cx="921543" cy="316706"/>
            </a:xfrm>
            <a:prstGeom prst="rect">
              <a:avLst/>
            </a:prstGeom>
            <a:noFill/>
            <a:ln>
              <a:noFill/>
            </a:ln>
          </p:spPr>
        </p:pic>
        <p:pic>
          <p:nvPicPr>
            <p:cNvPr id="118" name="Shape 118" descr="Woolsey Group Logo.jpg"/>
            <p:cNvPicPr preferRelativeResize="0"/>
            <p:nvPr/>
          </p:nvPicPr>
          <p:blipFill rotWithShape="1">
            <a:blip r:embed="rId4">
              <a:alphaModFix/>
            </a:blip>
            <a:srcRect/>
            <a:stretch/>
          </p:blipFill>
          <p:spPr>
            <a:xfrm>
              <a:off x="205979" y="4872037"/>
              <a:ext cx="1091803" cy="163116"/>
            </a:xfrm>
            <a:prstGeom prst="rect">
              <a:avLst/>
            </a:prstGeom>
            <a:noFill/>
            <a:ln>
              <a:noFill/>
            </a:ln>
          </p:spPr>
        </p:pic>
        <p:cxnSp>
          <p:nvCxnSpPr>
            <p:cNvPr id="119" name="Shape 119"/>
            <p:cNvCxnSpPr/>
            <p:nvPr/>
          </p:nvCxnSpPr>
          <p:spPr>
            <a:xfrm flipH="1">
              <a:off x="184548" y="4693444"/>
              <a:ext cx="6159102" cy="19049"/>
            </a:xfrm>
            <a:prstGeom prst="straightConnector1">
              <a:avLst/>
            </a:prstGeom>
            <a:noFill/>
            <a:ln w="15875" cap="flat" cmpd="sng">
              <a:solidFill>
                <a:srgbClr val="1E50AA"/>
              </a:solidFill>
              <a:prstDash val="solid"/>
              <a:round/>
              <a:headEnd type="none" w="med" len="med"/>
              <a:tailEnd type="none" w="med" len="med"/>
            </a:ln>
            <a:effectLst>
              <a:outerShdw blurRad="50799" dist="38100" dir="2700000" algn="tl" rotWithShape="0">
                <a:srgbClr val="000000">
                  <a:alpha val="39607"/>
                </a:srgbClr>
              </a:outerShdw>
            </a:effectLst>
          </p:spPr>
        </p:cxnSp>
        <p:sp>
          <p:nvSpPr>
            <p:cNvPr id="120" name="Shape 120"/>
            <p:cNvSpPr txBox="1"/>
            <p:nvPr/>
          </p:nvSpPr>
          <p:spPr>
            <a:xfrm>
              <a:off x="108347" y="4439842"/>
              <a:ext cx="1189433" cy="25391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buClr>
                  <a:srgbClr val="376092"/>
                </a:buClr>
                <a:buSzPct val="25000"/>
                <a:buFont typeface="Arial"/>
                <a:buNone/>
              </a:pPr>
              <a:r>
                <a:rPr lang="en-US" sz="1600" i="1">
                  <a:solidFill>
                    <a:srgbClr val="376092"/>
                  </a:solidFill>
                  <a:latin typeface="Calibri"/>
                  <a:ea typeface="Calibri"/>
                  <a:cs typeface="Calibri"/>
                  <a:sym typeface="Calibri"/>
                </a:rPr>
                <a:t>Designs by</a:t>
              </a:r>
            </a:p>
          </p:txBody>
        </p:sp>
      </p:grpSp>
      <p:sp>
        <p:nvSpPr>
          <p:cNvPr id="121" name="Shape 121"/>
          <p:cNvSpPr/>
          <p:nvPr/>
        </p:nvSpPr>
        <p:spPr>
          <a:xfrm rot="1425946">
            <a:off x="5667377" y="5216526"/>
            <a:ext cx="382587" cy="328612"/>
          </a:xfrm>
          <a:prstGeom prst="triangle">
            <a:avLst>
              <a:gd name="adj" fmla="val 50000"/>
            </a:avLst>
          </a:prstGeom>
          <a:solidFill>
            <a:srgbClr val="FCBE00"/>
          </a:solidFill>
          <a:ln>
            <a:noFill/>
          </a:ln>
        </p:spPr>
        <p:txBody>
          <a:bodyPr lIns="91425" tIns="45700" rIns="91425" bIns="45700" anchor="ctr" anchorCtr="0">
            <a:noAutofit/>
          </a:bodyPr>
          <a:lstStyle/>
          <a:p>
            <a:pPr marL="0" marR="0" lvl="0" indent="0" algn="ctr" rtl="0">
              <a:spcBef>
                <a:spcPts val="0"/>
              </a:spcBef>
              <a:buNone/>
            </a:pPr>
            <a:endParaRPr sz="1400">
              <a:solidFill>
                <a:srgbClr val="FFFFFF"/>
              </a:solidFill>
              <a:latin typeface="Calibri"/>
              <a:ea typeface="Calibri"/>
              <a:cs typeface="Calibri"/>
              <a:sym typeface="Calibri"/>
            </a:endParaRPr>
          </a:p>
        </p:txBody>
      </p:sp>
      <p:grpSp>
        <p:nvGrpSpPr>
          <p:cNvPr id="122" name="Shape 122"/>
          <p:cNvGrpSpPr/>
          <p:nvPr/>
        </p:nvGrpSpPr>
        <p:grpSpPr>
          <a:xfrm>
            <a:off x="2932113" y="2312989"/>
            <a:ext cx="3903400" cy="3771892"/>
            <a:chOff x="4007489" y="1502500"/>
            <a:chExt cx="4630746" cy="4489885"/>
          </a:xfrm>
        </p:grpSpPr>
        <p:sp>
          <p:nvSpPr>
            <p:cNvPr id="123" name="Shape 123"/>
            <p:cNvSpPr/>
            <p:nvPr/>
          </p:nvSpPr>
          <p:spPr>
            <a:xfrm>
              <a:off x="4007489" y="1502500"/>
              <a:ext cx="4184713" cy="4183766"/>
            </a:xfrm>
            <a:prstGeom prst="ellipse">
              <a:avLst/>
            </a:prstGeom>
            <a:solidFill>
              <a:schemeClr val="lt1"/>
            </a:solidFill>
            <a:ln w="38100" cap="flat" cmpd="sng">
              <a:solidFill>
                <a:srgbClr val="BFBFB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400">
                <a:solidFill>
                  <a:srgbClr val="000000"/>
                </a:solidFill>
                <a:latin typeface="Calibri"/>
                <a:ea typeface="Calibri"/>
                <a:cs typeface="Calibri"/>
                <a:sym typeface="Calibri"/>
              </a:endParaRPr>
            </a:p>
          </p:txBody>
        </p:sp>
        <p:sp>
          <p:nvSpPr>
            <p:cNvPr id="124" name="Shape 124"/>
            <p:cNvSpPr txBox="1"/>
            <p:nvPr/>
          </p:nvSpPr>
          <p:spPr>
            <a:xfrm>
              <a:off x="6682138" y="5516114"/>
              <a:ext cx="1956096" cy="47627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rgbClr val="FCBE00"/>
                </a:buClr>
                <a:buSzPct val="25000"/>
                <a:buFont typeface="Arial"/>
                <a:buNone/>
              </a:pPr>
              <a:r>
                <a:rPr lang="en-US" sz="2000" b="1">
                  <a:solidFill>
                    <a:srgbClr val="FCBE00"/>
                  </a:solidFill>
                  <a:latin typeface="Cabin"/>
                  <a:ea typeface="Cabin"/>
                  <a:cs typeface="Cabin"/>
                  <a:sym typeface="Cabin"/>
                </a:rPr>
                <a:t>Convener</a:t>
              </a:r>
            </a:p>
          </p:txBody>
        </p:sp>
        <p:sp>
          <p:nvSpPr>
            <p:cNvPr id="125" name="Shape 125"/>
            <p:cNvSpPr/>
            <p:nvPr/>
          </p:nvSpPr>
          <p:spPr>
            <a:xfrm rot="1425946">
              <a:off x="7252431" y="4958737"/>
              <a:ext cx="453877" cy="391165"/>
            </a:xfrm>
            <a:prstGeom prst="triangle">
              <a:avLst>
                <a:gd name="adj" fmla="val 50000"/>
              </a:avLst>
            </a:prstGeom>
            <a:solidFill>
              <a:srgbClr val="FCBE00"/>
            </a:solidFill>
            <a:ln>
              <a:noFill/>
            </a:ln>
          </p:spPr>
          <p:txBody>
            <a:bodyPr lIns="91425" tIns="45700" rIns="91425" bIns="45700" anchor="ctr" anchorCtr="0">
              <a:noAutofit/>
            </a:bodyPr>
            <a:lstStyle/>
            <a:p>
              <a:pPr marL="0" marR="0" lvl="0" indent="0" algn="ctr" rtl="0">
                <a:spcBef>
                  <a:spcPts val="0"/>
                </a:spcBef>
                <a:buNone/>
              </a:pPr>
              <a:endParaRPr sz="1400">
                <a:solidFill>
                  <a:srgbClr val="FFFFFF"/>
                </a:solidFill>
                <a:latin typeface="Calibri"/>
                <a:ea typeface="Calibri"/>
                <a:cs typeface="Calibri"/>
                <a:sym typeface="Calibri"/>
              </a:endParaRPr>
            </a:p>
          </p:txBody>
        </p:sp>
      </p:grpSp>
      <p:grpSp>
        <p:nvGrpSpPr>
          <p:cNvPr id="126" name="Shape 126"/>
          <p:cNvGrpSpPr/>
          <p:nvPr/>
        </p:nvGrpSpPr>
        <p:grpSpPr>
          <a:xfrm>
            <a:off x="3152775" y="2516189"/>
            <a:ext cx="3114675" cy="3105151"/>
            <a:chOff x="3750732" y="1210730"/>
            <a:chExt cx="4233332" cy="4233332"/>
          </a:xfrm>
        </p:grpSpPr>
        <p:sp>
          <p:nvSpPr>
            <p:cNvPr id="127" name="Shape 127"/>
            <p:cNvSpPr/>
            <p:nvPr/>
          </p:nvSpPr>
          <p:spPr>
            <a:xfrm>
              <a:off x="3750732" y="1210730"/>
              <a:ext cx="4233332" cy="4233332"/>
            </a:xfrm>
            <a:prstGeom prst="ellipse">
              <a:avLst/>
            </a:prstGeom>
            <a:solidFill>
              <a:srgbClr val="5B9BD5"/>
            </a:solidFill>
            <a:ln>
              <a:noFill/>
            </a:ln>
          </p:spPr>
          <p:txBody>
            <a:bodyPr lIns="91425" tIns="45700" rIns="91425" bIns="45700" anchor="ctr" anchorCtr="0">
              <a:noAutofit/>
            </a:bodyPr>
            <a:lstStyle/>
            <a:p>
              <a:pPr marL="0" marR="0" lvl="0" indent="0" algn="ctr" rtl="0">
                <a:spcBef>
                  <a:spcPts val="0"/>
                </a:spcBef>
                <a:buNone/>
              </a:pPr>
              <a:endParaRPr sz="1400">
                <a:solidFill>
                  <a:srgbClr val="FFFFFF"/>
                </a:solidFill>
                <a:latin typeface="Calibri"/>
                <a:ea typeface="Calibri"/>
                <a:cs typeface="Calibri"/>
                <a:sym typeface="Calibri"/>
              </a:endParaRPr>
            </a:p>
          </p:txBody>
        </p:sp>
        <p:sp>
          <p:nvSpPr>
            <p:cNvPr id="128" name="Shape 128"/>
            <p:cNvSpPr/>
            <p:nvPr/>
          </p:nvSpPr>
          <p:spPr>
            <a:xfrm>
              <a:off x="5664580" y="1396858"/>
              <a:ext cx="388378" cy="389571"/>
            </a:xfrm>
            <a:prstGeom prst="ellipse">
              <a:avLst/>
            </a:prstGeom>
            <a:solidFill>
              <a:srgbClr val="5B9BD5"/>
            </a:solidFill>
            <a:ln w="1905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400">
                <a:solidFill>
                  <a:srgbClr val="FFFFFF"/>
                </a:solidFill>
                <a:latin typeface="Calibri"/>
                <a:ea typeface="Calibri"/>
                <a:cs typeface="Calibri"/>
                <a:sym typeface="Calibri"/>
              </a:endParaRPr>
            </a:p>
          </p:txBody>
        </p:sp>
        <p:sp>
          <p:nvSpPr>
            <p:cNvPr id="129" name="Shape 129"/>
            <p:cNvSpPr/>
            <p:nvPr/>
          </p:nvSpPr>
          <p:spPr>
            <a:xfrm>
              <a:off x="6290301" y="1524550"/>
              <a:ext cx="390535" cy="389571"/>
            </a:xfrm>
            <a:prstGeom prst="ellipse">
              <a:avLst/>
            </a:prstGeom>
            <a:solidFill>
              <a:srgbClr val="5B9BD5"/>
            </a:solidFill>
            <a:ln w="1905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400">
                <a:solidFill>
                  <a:srgbClr val="FFFFFF"/>
                </a:solidFill>
                <a:latin typeface="Calibri"/>
                <a:ea typeface="Calibri"/>
                <a:cs typeface="Calibri"/>
                <a:sym typeface="Calibri"/>
              </a:endParaRPr>
            </a:p>
          </p:txBody>
        </p:sp>
        <p:sp>
          <p:nvSpPr>
            <p:cNvPr id="130" name="Shape 130"/>
            <p:cNvSpPr/>
            <p:nvPr/>
          </p:nvSpPr>
          <p:spPr>
            <a:xfrm>
              <a:off x="6831874" y="1870835"/>
              <a:ext cx="390537" cy="389571"/>
            </a:xfrm>
            <a:prstGeom prst="ellipse">
              <a:avLst/>
            </a:prstGeom>
            <a:solidFill>
              <a:srgbClr val="5B9BD5"/>
            </a:solidFill>
            <a:ln w="1905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400">
                <a:solidFill>
                  <a:srgbClr val="FFFFFF"/>
                </a:solidFill>
                <a:latin typeface="Calibri"/>
                <a:ea typeface="Calibri"/>
                <a:cs typeface="Calibri"/>
                <a:sym typeface="Calibri"/>
              </a:endParaRPr>
            </a:p>
          </p:txBody>
        </p:sp>
        <p:sp>
          <p:nvSpPr>
            <p:cNvPr id="131" name="Shape 131"/>
            <p:cNvSpPr/>
            <p:nvPr/>
          </p:nvSpPr>
          <p:spPr>
            <a:xfrm>
              <a:off x="7213781" y="2405414"/>
              <a:ext cx="388378" cy="389571"/>
            </a:xfrm>
            <a:prstGeom prst="ellipse">
              <a:avLst/>
            </a:prstGeom>
            <a:solidFill>
              <a:srgbClr val="5B9BD5"/>
            </a:solidFill>
            <a:ln w="1905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400">
                <a:solidFill>
                  <a:srgbClr val="FFFFFF"/>
                </a:solidFill>
                <a:latin typeface="Calibri"/>
                <a:ea typeface="Calibri"/>
                <a:cs typeface="Calibri"/>
                <a:sym typeface="Calibri"/>
              </a:endParaRPr>
            </a:p>
          </p:txBody>
        </p:sp>
        <p:sp>
          <p:nvSpPr>
            <p:cNvPr id="132" name="Shape 132"/>
            <p:cNvSpPr/>
            <p:nvPr/>
          </p:nvSpPr>
          <p:spPr>
            <a:xfrm rot="977737">
              <a:off x="3992390" y="2937826"/>
              <a:ext cx="388379" cy="389571"/>
            </a:xfrm>
            <a:prstGeom prst="ellipse">
              <a:avLst/>
            </a:prstGeom>
            <a:solidFill>
              <a:srgbClr val="5B9BD5"/>
            </a:solidFill>
            <a:ln w="1905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400">
                <a:solidFill>
                  <a:srgbClr val="FFFFFF"/>
                </a:solidFill>
                <a:latin typeface="Calibri"/>
                <a:ea typeface="Calibri"/>
                <a:cs typeface="Calibri"/>
                <a:sym typeface="Calibri"/>
              </a:endParaRPr>
            </a:p>
          </p:txBody>
        </p:sp>
        <p:sp>
          <p:nvSpPr>
            <p:cNvPr id="133" name="Shape 133"/>
            <p:cNvSpPr/>
            <p:nvPr/>
          </p:nvSpPr>
          <p:spPr>
            <a:xfrm rot="977737">
              <a:off x="4162846" y="2362128"/>
              <a:ext cx="390536" cy="389571"/>
            </a:xfrm>
            <a:prstGeom prst="ellipse">
              <a:avLst/>
            </a:prstGeom>
            <a:solidFill>
              <a:srgbClr val="5B9BD5"/>
            </a:solidFill>
            <a:ln w="1905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400">
                <a:solidFill>
                  <a:srgbClr val="FFFFFF"/>
                </a:solidFill>
                <a:latin typeface="Calibri"/>
                <a:ea typeface="Calibri"/>
                <a:cs typeface="Calibri"/>
                <a:sym typeface="Calibri"/>
              </a:endParaRPr>
            </a:p>
          </p:txBody>
        </p:sp>
        <p:sp>
          <p:nvSpPr>
            <p:cNvPr id="134" name="Shape 134"/>
            <p:cNvSpPr/>
            <p:nvPr/>
          </p:nvSpPr>
          <p:spPr>
            <a:xfrm rot="977737">
              <a:off x="4523176" y="1866507"/>
              <a:ext cx="388379" cy="389571"/>
            </a:xfrm>
            <a:prstGeom prst="ellipse">
              <a:avLst/>
            </a:prstGeom>
            <a:solidFill>
              <a:srgbClr val="5B9BD5"/>
            </a:solidFill>
            <a:ln w="1905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400">
                <a:solidFill>
                  <a:srgbClr val="FFFFFF"/>
                </a:solidFill>
                <a:latin typeface="Calibri"/>
                <a:ea typeface="Calibri"/>
                <a:cs typeface="Calibri"/>
                <a:sym typeface="Calibri"/>
              </a:endParaRPr>
            </a:p>
          </p:txBody>
        </p:sp>
        <p:sp>
          <p:nvSpPr>
            <p:cNvPr id="135" name="Shape 135"/>
            <p:cNvSpPr/>
            <p:nvPr/>
          </p:nvSpPr>
          <p:spPr>
            <a:xfrm rot="977737">
              <a:off x="5060435" y="1531045"/>
              <a:ext cx="388379" cy="389571"/>
            </a:xfrm>
            <a:prstGeom prst="ellipse">
              <a:avLst/>
            </a:prstGeom>
            <a:solidFill>
              <a:srgbClr val="5B9BD5"/>
            </a:solidFill>
            <a:ln w="1905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400">
                <a:solidFill>
                  <a:srgbClr val="FFFFFF"/>
                </a:solidFill>
                <a:latin typeface="Calibri"/>
                <a:ea typeface="Calibri"/>
                <a:cs typeface="Calibri"/>
                <a:sym typeface="Calibri"/>
              </a:endParaRPr>
            </a:p>
          </p:txBody>
        </p:sp>
        <p:sp>
          <p:nvSpPr>
            <p:cNvPr id="136" name="Shape 136"/>
            <p:cNvSpPr/>
            <p:nvPr/>
          </p:nvSpPr>
          <p:spPr>
            <a:xfrm rot="5118771">
              <a:off x="7352354" y="3047721"/>
              <a:ext cx="389571" cy="390535"/>
            </a:xfrm>
            <a:prstGeom prst="ellipse">
              <a:avLst/>
            </a:prstGeom>
            <a:solidFill>
              <a:srgbClr val="5B9BD5"/>
            </a:solidFill>
            <a:ln w="1905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400">
                <a:solidFill>
                  <a:srgbClr val="FFFFFF"/>
                </a:solidFill>
                <a:latin typeface="Calibri"/>
                <a:ea typeface="Calibri"/>
                <a:cs typeface="Calibri"/>
                <a:sym typeface="Calibri"/>
              </a:endParaRPr>
            </a:p>
          </p:txBody>
        </p:sp>
        <p:sp>
          <p:nvSpPr>
            <p:cNvPr id="137" name="Shape 137"/>
            <p:cNvSpPr/>
            <p:nvPr/>
          </p:nvSpPr>
          <p:spPr>
            <a:xfrm rot="5118771">
              <a:off x="7276835" y="3684019"/>
              <a:ext cx="389571" cy="390537"/>
            </a:xfrm>
            <a:prstGeom prst="ellipse">
              <a:avLst/>
            </a:prstGeom>
            <a:solidFill>
              <a:srgbClr val="5B9BD5"/>
            </a:solidFill>
            <a:ln w="1905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400">
                <a:solidFill>
                  <a:srgbClr val="FFFFFF"/>
                </a:solidFill>
                <a:latin typeface="Calibri"/>
                <a:ea typeface="Calibri"/>
                <a:cs typeface="Calibri"/>
                <a:sym typeface="Calibri"/>
              </a:endParaRPr>
            </a:p>
          </p:txBody>
        </p:sp>
        <p:sp>
          <p:nvSpPr>
            <p:cNvPr id="138" name="Shape 138"/>
            <p:cNvSpPr/>
            <p:nvPr/>
          </p:nvSpPr>
          <p:spPr>
            <a:xfrm rot="5118771">
              <a:off x="6975842" y="4211019"/>
              <a:ext cx="389571" cy="388379"/>
            </a:xfrm>
            <a:prstGeom prst="ellipse">
              <a:avLst/>
            </a:prstGeom>
            <a:noFill/>
            <a:ln w="1905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400">
                <a:solidFill>
                  <a:srgbClr val="FFFFFF"/>
                </a:solidFill>
                <a:latin typeface="Calibri"/>
                <a:ea typeface="Calibri"/>
                <a:cs typeface="Calibri"/>
                <a:sym typeface="Calibri"/>
              </a:endParaRPr>
            </a:p>
          </p:txBody>
        </p:sp>
        <p:sp>
          <p:nvSpPr>
            <p:cNvPr id="139" name="Shape 139"/>
            <p:cNvSpPr/>
            <p:nvPr/>
          </p:nvSpPr>
          <p:spPr>
            <a:xfrm rot="5118771">
              <a:off x="6543231" y="4623317"/>
              <a:ext cx="389571" cy="390537"/>
            </a:xfrm>
            <a:prstGeom prst="ellipse">
              <a:avLst/>
            </a:prstGeom>
            <a:noFill/>
            <a:ln w="1905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400">
                <a:solidFill>
                  <a:srgbClr val="FFFFFF"/>
                </a:solidFill>
                <a:latin typeface="Calibri"/>
                <a:ea typeface="Calibri"/>
                <a:cs typeface="Calibri"/>
                <a:sym typeface="Calibri"/>
              </a:endParaRPr>
            </a:p>
          </p:txBody>
        </p:sp>
        <p:sp>
          <p:nvSpPr>
            <p:cNvPr id="140" name="Shape 140"/>
            <p:cNvSpPr/>
            <p:nvPr/>
          </p:nvSpPr>
          <p:spPr>
            <a:xfrm rot="-10707517">
              <a:off x="5945076" y="4818586"/>
              <a:ext cx="388379" cy="389570"/>
            </a:xfrm>
            <a:prstGeom prst="ellipse">
              <a:avLst/>
            </a:prstGeom>
            <a:solidFill>
              <a:srgbClr val="5B9BD5"/>
            </a:solidFill>
            <a:ln w="1905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400">
                <a:solidFill>
                  <a:srgbClr val="FFFFFF"/>
                </a:solidFill>
                <a:latin typeface="Calibri"/>
                <a:ea typeface="Calibri"/>
                <a:cs typeface="Calibri"/>
                <a:sym typeface="Calibri"/>
              </a:endParaRPr>
            </a:p>
          </p:txBody>
        </p:sp>
        <p:sp>
          <p:nvSpPr>
            <p:cNvPr id="141" name="Shape 141"/>
            <p:cNvSpPr/>
            <p:nvPr/>
          </p:nvSpPr>
          <p:spPr>
            <a:xfrm rot="-10707517">
              <a:off x="5304249" y="4792614"/>
              <a:ext cx="390537" cy="389570"/>
            </a:xfrm>
            <a:prstGeom prst="ellipse">
              <a:avLst/>
            </a:prstGeom>
            <a:solidFill>
              <a:srgbClr val="5B9BD5"/>
            </a:solidFill>
            <a:ln w="1905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400">
                <a:solidFill>
                  <a:srgbClr val="FFFFFF"/>
                </a:solidFill>
                <a:latin typeface="Calibri"/>
                <a:ea typeface="Calibri"/>
                <a:cs typeface="Calibri"/>
                <a:sym typeface="Calibri"/>
              </a:endParaRPr>
            </a:p>
          </p:txBody>
        </p:sp>
        <p:sp>
          <p:nvSpPr>
            <p:cNvPr id="142" name="Shape 142"/>
            <p:cNvSpPr/>
            <p:nvPr/>
          </p:nvSpPr>
          <p:spPr>
            <a:xfrm rot="-10707517">
              <a:off x="4721681" y="4524243"/>
              <a:ext cx="390537" cy="389570"/>
            </a:xfrm>
            <a:prstGeom prst="ellipse">
              <a:avLst/>
            </a:prstGeom>
            <a:solidFill>
              <a:srgbClr val="5B9BD5"/>
            </a:solidFill>
            <a:ln w="1905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400">
                <a:solidFill>
                  <a:srgbClr val="FFFFFF"/>
                </a:solidFill>
                <a:latin typeface="Calibri"/>
                <a:ea typeface="Calibri"/>
                <a:cs typeface="Calibri"/>
                <a:sym typeface="Calibri"/>
              </a:endParaRPr>
            </a:p>
          </p:txBody>
        </p:sp>
        <p:sp>
          <p:nvSpPr>
            <p:cNvPr id="143" name="Shape 143"/>
            <p:cNvSpPr/>
            <p:nvPr/>
          </p:nvSpPr>
          <p:spPr>
            <a:xfrm rot="-10707517">
              <a:off x="4059278" y="3533002"/>
              <a:ext cx="388379" cy="389570"/>
            </a:xfrm>
            <a:prstGeom prst="ellipse">
              <a:avLst/>
            </a:prstGeom>
            <a:solidFill>
              <a:srgbClr val="5B9BD5"/>
            </a:solidFill>
            <a:ln w="1905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400">
                <a:solidFill>
                  <a:srgbClr val="FFFFFF"/>
                </a:solidFill>
                <a:latin typeface="Calibri"/>
                <a:ea typeface="Calibri"/>
                <a:cs typeface="Calibri"/>
                <a:sym typeface="Calibri"/>
              </a:endParaRPr>
            </a:p>
          </p:txBody>
        </p:sp>
        <p:sp>
          <p:nvSpPr>
            <p:cNvPr id="144" name="Shape 144"/>
            <p:cNvSpPr/>
            <p:nvPr/>
          </p:nvSpPr>
          <p:spPr>
            <a:xfrm rot="-10707517">
              <a:off x="4305253" y="4076238"/>
              <a:ext cx="388379" cy="389570"/>
            </a:xfrm>
            <a:prstGeom prst="ellipse">
              <a:avLst/>
            </a:prstGeom>
            <a:solidFill>
              <a:srgbClr val="5B9BD5"/>
            </a:solidFill>
            <a:ln w="1905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400">
                <a:solidFill>
                  <a:srgbClr val="FFFFFF"/>
                </a:solidFill>
                <a:latin typeface="Calibri"/>
                <a:ea typeface="Calibri"/>
                <a:cs typeface="Calibri"/>
                <a:sym typeface="Calibri"/>
              </a:endParaRPr>
            </a:p>
          </p:txBody>
        </p:sp>
      </p:grpSp>
      <p:sp>
        <p:nvSpPr>
          <p:cNvPr id="145" name="Shape 145"/>
          <p:cNvSpPr txBox="1"/>
          <p:nvPr/>
        </p:nvSpPr>
        <p:spPr>
          <a:xfrm>
            <a:off x="4000501" y="3514726"/>
            <a:ext cx="1450975"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800" b="1">
                <a:solidFill>
                  <a:schemeClr val="lt1"/>
                </a:solidFill>
                <a:latin typeface="Cabin"/>
                <a:ea typeface="Cabin"/>
                <a:cs typeface="Cabin"/>
                <a:sym typeface="Cabin"/>
              </a:rPr>
              <a:t>Business</a:t>
            </a:r>
          </a:p>
          <a:p>
            <a:pPr marL="0" marR="0" lvl="0" indent="0" algn="ctr" rtl="0">
              <a:lnSpc>
                <a:spcPct val="100000"/>
              </a:lnSpc>
              <a:spcBef>
                <a:spcPts val="0"/>
              </a:spcBef>
              <a:buClr>
                <a:schemeClr val="lt1"/>
              </a:buClr>
              <a:buSzPct val="25000"/>
              <a:buFont typeface="Arial"/>
              <a:buNone/>
            </a:pPr>
            <a:r>
              <a:rPr lang="en-US" sz="1800" b="1">
                <a:solidFill>
                  <a:schemeClr val="lt1"/>
                </a:solidFill>
                <a:latin typeface="Cabin"/>
                <a:ea typeface="Cabin"/>
                <a:cs typeface="Cabin"/>
                <a:sym typeface="Cabin"/>
              </a:rPr>
              <a:t>Table</a:t>
            </a:r>
          </a:p>
        </p:txBody>
      </p:sp>
      <p:grpSp>
        <p:nvGrpSpPr>
          <p:cNvPr id="146" name="Shape 146"/>
          <p:cNvGrpSpPr/>
          <p:nvPr/>
        </p:nvGrpSpPr>
        <p:grpSpPr>
          <a:xfrm>
            <a:off x="3087853" y="1864127"/>
            <a:ext cx="1646182" cy="1235719"/>
            <a:chOff x="3851130" y="227275"/>
            <a:chExt cx="2236702" cy="1684628"/>
          </a:xfrm>
        </p:grpSpPr>
        <p:sp>
          <p:nvSpPr>
            <p:cNvPr id="147" name="Shape 147"/>
            <p:cNvSpPr/>
            <p:nvPr/>
          </p:nvSpPr>
          <p:spPr>
            <a:xfrm rot="1296788">
              <a:off x="4038936" y="1419652"/>
              <a:ext cx="428412" cy="428412"/>
            </a:xfrm>
            <a:prstGeom prst="ellipse">
              <a:avLst/>
            </a:prstGeom>
            <a:solidFill>
              <a:srgbClr val="E26714"/>
            </a:solidFill>
            <a:ln>
              <a:noFill/>
            </a:ln>
          </p:spPr>
          <p:txBody>
            <a:bodyPr lIns="91425" tIns="45700" rIns="91425" bIns="45700"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cxnSp>
          <p:nvCxnSpPr>
            <p:cNvPr id="148" name="Shape 148"/>
            <p:cNvCxnSpPr/>
            <p:nvPr/>
          </p:nvCxnSpPr>
          <p:spPr>
            <a:xfrm rot="-5400000" flipH="1">
              <a:off x="3839033" y="1220817"/>
              <a:ext cx="416242" cy="392047"/>
            </a:xfrm>
            <a:prstGeom prst="straightConnector1">
              <a:avLst/>
            </a:prstGeom>
            <a:noFill/>
            <a:ln w="38100" cap="flat" cmpd="sng">
              <a:solidFill>
                <a:srgbClr val="E26714"/>
              </a:solidFill>
              <a:prstDash val="solid"/>
              <a:miter/>
              <a:headEnd type="none" w="med" len="med"/>
              <a:tailEnd type="none" w="med" len="med"/>
            </a:ln>
          </p:spPr>
        </p:cxnSp>
        <p:grpSp>
          <p:nvGrpSpPr>
            <p:cNvPr id="149" name="Shape 149"/>
            <p:cNvGrpSpPr/>
            <p:nvPr/>
          </p:nvGrpSpPr>
          <p:grpSpPr>
            <a:xfrm>
              <a:off x="4699579" y="227275"/>
              <a:ext cx="1388253" cy="1150105"/>
              <a:chOff x="4699579" y="227275"/>
              <a:chExt cx="1388253" cy="1150105"/>
            </a:xfrm>
          </p:grpSpPr>
          <p:sp>
            <p:nvSpPr>
              <p:cNvPr id="150" name="Shape 150"/>
              <p:cNvSpPr/>
              <p:nvPr/>
            </p:nvSpPr>
            <p:spPr>
              <a:xfrm rot="1296788">
                <a:off x="4763418" y="885128"/>
                <a:ext cx="428412" cy="428412"/>
              </a:xfrm>
              <a:prstGeom prst="ellipse">
                <a:avLst/>
              </a:prstGeom>
              <a:solidFill>
                <a:srgbClr val="E26714"/>
              </a:solidFill>
              <a:ln>
                <a:noFill/>
              </a:ln>
            </p:spPr>
            <p:txBody>
              <a:bodyPr lIns="91425" tIns="45700" rIns="91425" bIns="45700"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grpSp>
            <p:nvGrpSpPr>
              <p:cNvPr id="151" name="Shape 151"/>
              <p:cNvGrpSpPr/>
              <p:nvPr/>
            </p:nvGrpSpPr>
            <p:grpSpPr>
              <a:xfrm>
                <a:off x="5621560" y="227275"/>
                <a:ext cx="466272" cy="818472"/>
                <a:chOff x="5621560" y="227275"/>
                <a:chExt cx="466272" cy="818472"/>
              </a:xfrm>
            </p:grpSpPr>
            <p:sp>
              <p:nvSpPr>
                <p:cNvPr id="152" name="Shape 152"/>
                <p:cNvSpPr/>
                <p:nvPr/>
              </p:nvSpPr>
              <p:spPr>
                <a:xfrm rot="319051">
                  <a:off x="5640489" y="598406"/>
                  <a:ext cx="428412" cy="428412"/>
                </a:xfrm>
                <a:prstGeom prst="ellipse">
                  <a:avLst/>
                </a:prstGeom>
                <a:solidFill>
                  <a:srgbClr val="E26714"/>
                </a:solidFill>
                <a:ln>
                  <a:noFill/>
                </a:ln>
              </p:spPr>
              <p:txBody>
                <a:bodyPr lIns="91425" tIns="45700" rIns="91425" bIns="45700"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cxnSp>
              <p:nvCxnSpPr>
                <p:cNvPr id="153" name="Shape 153"/>
                <p:cNvCxnSpPr/>
                <p:nvPr/>
              </p:nvCxnSpPr>
              <p:spPr>
                <a:xfrm rot="10800000">
                  <a:off x="5854696" y="227275"/>
                  <a:ext cx="0" cy="567266"/>
                </a:xfrm>
                <a:prstGeom prst="straightConnector1">
                  <a:avLst/>
                </a:prstGeom>
                <a:noFill/>
                <a:ln w="38100" cap="flat" cmpd="sng">
                  <a:solidFill>
                    <a:srgbClr val="E26714"/>
                  </a:solidFill>
                  <a:prstDash val="solid"/>
                  <a:miter/>
                  <a:headEnd type="none" w="med" len="med"/>
                  <a:tailEnd type="none" w="med" len="med"/>
                </a:ln>
              </p:spPr>
            </p:cxnSp>
          </p:grpSp>
          <p:cxnSp>
            <p:nvCxnSpPr>
              <p:cNvPr id="154" name="Shape 154"/>
              <p:cNvCxnSpPr/>
              <p:nvPr/>
            </p:nvCxnSpPr>
            <p:spPr>
              <a:xfrm rot="-5400000" flipH="1">
                <a:off x="4564356" y="683440"/>
                <a:ext cx="601320" cy="206523"/>
              </a:xfrm>
              <a:prstGeom prst="straightConnector1">
                <a:avLst/>
              </a:prstGeom>
              <a:noFill/>
              <a:ln w="38100" cap="flat" cmpd="sng">
                <a:solidFill>
                  <a:srgbClr val="E26714"/>
                </a:solidFill>
                <a:prstDash val="solid"/>
                <a:miter/>
                <a:headEnd type="none" w="med" len="med"/>
                <a:tailEnd type="none" w="med" len="med"/>
              </a:ln>
            </p:spPr>
          </p:cxnSp>
        </p:grpSp>
      </p:grpSp>
      <p:sp>
        <p:nvSpPr>
          <p:cNvPr id="155" name="Shape 155"/>
          <p:cNvSpPr txBox="1"/>
          <p:nvPr/>
        </p:nvSpPr>
        <p:spPr>
          <a:xfrm>
            <a:off x="358947" y="1954808"/>
            <a:ext cx="1847621" cy="707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rgbClr val="E36714"/>
              </a:buClr>
              <a:buSzPct val="25000"/>
              <a:buFont typeface="Arial"/>
              <a:buNone/>
            </a:pPr>
            <a:r>
              <a:rPr lang="en-US" sz="2000" b="1">
                <a:solidFill>
                  <a:srgbClr val="E36714"/>
                </a:solidFill>
                <a:latin typeface="Cabin"/>
                <a:ea typeface="Cabin"/>
                <a:cs typeface="Cabin"/>
                <a:sym typeface="Cabin"/>
              </a:rPr>
              <a:t>Community Partners</a:t>
            </a:r>
          </a:p>
        </p:txBody>
      </p:sp>
      <p:sp>
        <p:nvSpPr>
          <p:cNvPr id="156" name="Shape 156"/>
          <p:cNvSpPr txBox="1"/>
          <p:nvPr/>
        </p:nvSpPr>
        <p:spPr>
          <a:xfrm>
            <a:off x="3879851" y="1550990"/>
            <a:ext cx="992188" cy="33855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a:solidFill>
                  <a:srgbClr val="595959"/>
                </a:solidFill>
                <a:latin typeface="Calibri"/>
                <a:ea typeface="Calibri"/>
                <a:cs typeface="Calibri"/>
                <a:sym typeface="Calibri"/>
              </a:rPr>
              <a:t>K-12</a:t>
            </a:r>
          </a:p>
        </p:txBody>
      </p:sp>
      <p:sp>
        <p:nvSpPr>
          <p:cNvPr id="157" name="Shape 157"/>
          <p:cNvSpPr txBox="1"/>
          <p:nvPr/>
        </p:nvSpPr>
        <p:spPr>
          <a:xfrm>
            <a:off x="2463800" y="1541465"/>
            <a:ext cx="1330324" cy="58477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600">
                <a:solidFill>
                  <a:srgbClr val="595959"/>
                </a:solidFill>
                <a:latin typeface="Calibri"/>
                <a:ea typeface="Calibri"/>
                <a:cs typeface="Calibri"/>
                <a:sym typeface="Calibri"/>
              </a:rPr>
              <a:t>Community Colleges</a:t>
            </a:r>
          </a:p>
        </p:txBody>
      </p:sp>
      <p:sp>
        <p:nvSpPr>
          <p:cNvPr id="158" name="Shape 158"/>
          <p:cNvSpPr txBox="1"/>
          <p:nvPr/>
        </p:nvSpPr>
        <p:spPr>
          <a:xfrm>
            <a:off x="1209675" y="2300290"/>
            <a:ext cx="1708151" cy="33855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600">
                <a:solidFill>
                  <a:srgbClr val="595959"/>
                </a:solidFill>
                <a:latin typeface="Calibri"/>
                <a:ea typeface="Calibri"/>
                <a:cs typeface="Calibri"/>
                <a:sym typeface="Calibri"/>
              </a:rPr>
              <a:t>Universities</a:t>
            </a:r>
          </a:p>
        </p:txBody>
      </p:sp>
      <p:grpSp>
        <p:nvGrpSpPr>
          <p:cNvPr id="159" name="Shape 159"/>
          <p:cNvGrpSpPr/>
          <p:nvPr/>
        </p:nvGrpSpPr>
        <p:grpSpPr>
          <a:xfrm>
            <a:off x="2470856" y="1864129"/>
            <a:ext cx="2263180" cy="3704644"/>
            <a:chOff x="3012802" y="227275"/>
            <a:chExt cx="3075029" cy="5050466"/>
          </a:xfrm>
        </p:grpSpPr>
        <p:sp>
          <p:nvSpPr>
            <p:cNvPr id="160" name="Shape 160"/>
            <p:cNvSpPr/>
            <p:nvPr/>
          </p:nvSpPr>
          <p:spPr>
            <a:xfrm rot="-8110967">
              <a:off x="4061282" y="4677358"/>
              <a:ext cx="428412" cy="428412"/>
            </a:xfrm>
            <a:prstGeom prst="ellipse">
              <a:avLst/>
            </a:prstGeom>
            <a:solidFill>
              <a:srgbClr val="E26714"/>
            </a:solidFill>
            <a:ln>
              <a:noFill/>
            </a:ln>
          </p:spPr>
          <p:txBody>
            <a:bodyPr lIns="91425" tIns="45700" rIns="91425" bIns="45700"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sp>
          <p:nvSpPr>
            <p:cNvPr id="161" name="Shape 161"/>
            <p:cNvSpPr/>
            <p:nvPr/>
          </p:nvSpPr>
          <p:spPr>
            <a:xfrm rot="-3025164">
              <a:off x="3563127" y="3948058"/>
              <a:ext cx="428412" cy="428412"/>
            </a:xfrm>
            <a:prstGeom prst="ellipse">
              <a:avLst/>
            </a:prstGeom>
            <a:solidFill>
              <a:srgbClr val="E26714"/>
            </a:solidFill>
            <a:ln>
              <a:noFill/>
            </a:ln>
          </p:spPr>
          <p:txBody>
            <a:bodyPr lIns="91425" tIns="45700" rIns="91425" bIns="45700"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sp>
          <p:nvSpPr>
            <p:cNvPr id="162" name="Shape 162"/>
            <p:cNvSpPr/>
            <p:nvPr/>
          </p:nvSpPr>
          <p:spPr>
            <a:xfrm rot="-3025164">
              <a:off x="3392166" y="3029255"/>
              <a:ext cx="428412" cy="428412"/>
            </a:xfrm>
            <a:prstGeom prst="ellipse">
              <a:avLst/>
            </a:prstGeom>
            <a:solidFill>
              <a:srgbClr val="E26714"/>
            </a:solidFill>
            <a:ln>
              <a:noFill/>
            </a:ln>
          </p:spPr>
          <p:txBody>
            <a:bodyPr lIns="91425" tIns="45700" rIns="91425" bIns="45700"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cxnSp>
          <p:nvCxnSpPr>
            <p:cNvPr id="163" name="Shape 163"/>
            <p:cNvCxnSpPr/>
            <p:nvPr/>
          </p:nvCxnSpPr>
          <p:spPr>
            <a:xfrm rot="10800000" flipH="1">
              <a:off x="3848301" y="4885694"/>
              <a:ext cx="416242" cy="392047"/>
            </a:xfrm>
            <a:prstGeom prst="straightConnector1">
              <a:avLst/>
            </a:prstGeom>
            <a:noFill/>
            <a:ln w="38100" cap="flat" cmpd="sng">
              <a:solidFill>
                <a:srgbClr val="E26714"/>
              </a:solidFill>
              <a:prstDash val="solid"/>
              <a:miter/>
              <a:headEnd type="none" w="med" len="med"/>
              <a:tailEnd type="none" w="med" len="med"/>
            </a:ln>
          </p:spPr>
        </p:cxnSp>
        <p:cxnSp>
          <p:nvCxnSpPr>
            <p:cNvPr id="164" name="Shape 164"/>
            <p:cNvCxnSpPr/>
            <p:nvPr/>
          </p:nvCxnSpPr>
          <p:spPr>
            <a:xfrm rot="10800000" flipH="1">
              <a:off x="3179283" y="4155044"/>
              <a:ext cx="601320" cy="206523"/>
            </a:xfrm>
            <a:prstGeom prst="straightConnector1">
              <a:avLst/>
            </a:prstGeom>
            <a:noFill/>
            <a:ln w="38100" cap="flat" cmpd="sng">
              <a:solidFill>
                <a:srgbClr val="E26714"/>
              </a:solidFill>
              <a:prstDash val="solid"/>
              <a:miter/>
              <a:headEnd type="none" w="med" len="med"/>
              <a:tailEnd type="none" w="med" len="med"/>
            </a:ln>
          </p:spPr>
        </p:cxnSp>
        <p:cxnSp>
          <p:nvCxnSpPr>
            <p:cNvPr id="165" name="Shape 165"/>
            <p:cNvCxnSpPr/>
            <p:nvPr/>
          </p:nvCxnSpPr>
          <p:spPr>
            <a:xfrm rot="10800000" flipH="1">
              <a:off x="3012802" y="3232560"/>
              <a:ext cx="588645" cy="2291"/>
            </a:xfrm>
            <a:prstGeom prst="straightConnector1">
              <a:avLst/>
            </a:prstGeom>
            <a:noFill/>
            <a:ln w="38100" cap="flat" cmpd="sng">
              <a:solidFill>
                <a:srgbClr val="E26714"/>
              </a:solidFill>
              <a:prstDash val="solid"/>
              <a:miter/>
              <a:headEnd type="none" w="med" len="med"/>
              <a:tailEnd type="none" w="med" len="med"/>
            </a:ln>
          </p:spPr>
        </p:cxnSp>
        <p:grpSp>
          <p:nvGrpSpPr>
            <p:cNvPr id="166" name="Shape 166"/>
            <p:cNvGrpSpPr/>
            <p:nvPr/>
          </p:nvGrpSpPr>
          <p:grpSpPr>
            <a:xfrm>
              <a:off x="3186197" y="227275"/>
              <a:ext cx="2901635" cy="2434239"/>
              <a:chOff x="3186197" y="227275"/>
              <a:chExt cx="2901635" cy="2434239"/>
            </a:xfrm>
          </p:grpSpPr>
          <p:sp>
            <p:nvSpPr>
              <p:cNvPr id="167" name="Shape 167"/>
              <p:cNvSpPr/>
              <p:nvPr/>
            </p:nvSpPr>
            <p:spPr>
              <a:xfrm rot="-4002901">
                <a:off x="3561010" y="2165873"/>
                <a:ext cx="428413" cy="428413"/>
              </a:xfrm>
              <a:prstGeom prst="ellipse">
                <a:avLst/>
              </a:prstGeom>
              <a:solidFill>
                <a:srgbClr val="E26714"/>
              </a:solidFill>
              <a:ln>
                <a:noFill/>
              </a:ln>
            </p:spPr>
            <p:txBody>
              <a:bodyPr lIns="91425" tIns="45700" rIns="91425" bIns="45700"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cxnSp>
            <p:nvCxnSpPr>
              <p:cNvPr id="168" name="Shape 168"/>
              <p:cNvCxnSpPr/>
              <p:nvPr/>
            </p:nvCxnSpPr>
            <p:spPr>
              <a:xfrm rot="-5400000" flipH="1">
                <a:off x="3379800" y="1989956"/>
                <a:ext cx="191433" cy="578640"/>
              </a:xfrm>
              <a:prstGeom prst="straightConnector1">
                <a:avLst/>
              </a:prstGeom>
              <a:noFill/>
              <a:ln w="38100" cap="flat" cmpd="sng">
                <a:solidFill>
                  <a:srgbClr val="E26714"/>
                </a:solidFill>
                <a:prstDash val="solid"/>
                <a:miter/>
                <a:headEnd type="none" w="med" len="med"/>
                <a:tailEnd type="none" w="med" len="med"/>
              </a:ln>
            </p:spPr>
          </p:cxnSp>
          <p:grpSp>
            <p:nvGrpSpPr>
              <p:cNvPr id="169" name="Shape 169"/>
              <p:cNvGrpSpPr/>
              <p:nvPr/>
            </p:nvGrpSpPr>
            <p:grpSpPr>
              <a:xfrm>
                <a:off x="3851130" y="227275"/>
                <a:ext cx="2236702" cy="1684628"/>
                <a:chOff x="3851130" y="227275"/>
                <a:chExt cx="2236702" cy="1684628"/>
              </a:xfrm>
            </p:grpSpPr>
            <p:sp>
              <p:nvSpPr>
                <p:cNvPr id="170" name="Shape 170"/>
                <p:cNvSpPr/>
                <p:nvPr/>
              </p:nvSpPr>
              <p:spPr>
                <a:xfrm rot="1296788">
                  <a:off x="4038936" y="1419652"/>
                  <a:ext cx="428412" cy="428412"/>
                </a:xfrm>
                <a:prstGeom prst="ellipse">
                  <a:avLst/>
                </a:prstGeom>
                <a:solidFill>
                  <a:srgbClr val="E26714"/>
                </a:solidFill>
                <a:ln>
                  <a:noFill/>
                </a:ln>
              </p:spPr>
              <p:txBody>
                <a:bodyPr lIns="91425" tIns="45700" rIns="91425" bIns="45700"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cxnSp>
              <p:nvCxnSpPr>
                <p:cNvPr id="171" name="Shape 171"/>
                <p:cNvCxnSpPr/>
                <p:nvPr/>
              </p:nvCxnSpPr>
              <p:spPr>
                <a:xfrm rot="-5400000" flipH="1">
                  <a:off x="3839033" y="1220817"/>
                  <a:ext cx="416242" cy="392047"/>
                </a:xfrm>
                <a:prstGeom prst="straightConnector1">
                  <a:avLst/>
                </a:prstGeom>
                <a:noFill/>
                <a:ln w="38100" cap="flat" cmpd="sng">
                  <a:solidFill>
                    <a:srgbClr val="E26714"/>
                  </a:solidFill>
                  <a:prstDash val="solid"/>
                  <a:miter/>
                  <a:headEnd type="none" w="med" len="med"/>
                  <a:tailEnd type="none" w="med" len="med"/>
                </a:ln>
              </p:spPr>
            </p:cxnSp>
            <p:grpSp>
              <p:nvGrpSpPr>
                <p:cNvPr id="172" name="Shape 172"/>
                <p:cNvGrpSpPr/>
                <p:nvPr/>
              </p:nvGrpSpPr>
              <p:grpSpPr>
                <a:xfrm>
                  <a:off x="4699579" y="227275"/>
                  <a:ext cx="1388253" cy="1150105"/>
                  <a:chOff x="4699579" y="227275"/>
                  <a:chExt cx="1388253" cy="1150105"/>
                </a:xfrm>
              </p:grpSpPr>
              <p:sp>
                <p:nvSpPr>
                  <p:cNvPr id="173" name="Shape 173"/>
                  <p:cNvSpPr/>
                  <p:nvPr/>
                </p:nvSpPr>
                <p:spPr>
                  <a:xfrm rot="1296788">
                    <a:off x="4763418" y="885128"/>
                    <a:ext cx="428412" cy="428412"/>
                  </a:xfrm>
                  <a:prstGeom prst="ellipse">
                    <a:avLst/>
                  </a:prstGeom>
                  <a:solidFill>
                    <a:srgbClr val="E26714"/>
                  </a:solidFill>
                  <a:ln>
                    <a:noFill/>
                  </a:ln>
                </p:spPr>
                <p:txBody>
                  <a:bodyPr lIns="91425" tIns="45700" rIns="91425" bIns="45700"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grpSp>
                <p:nvGrpSpPr>
                  <p:cNvPr id="174" name="Shape 174"/>
                  <p:cNvGrpSpPr/>
                  <p:nvPr/>
                </p:nvGrpSpPr>
                <p:grpSpPr>
                  <a:xfrm>
                    <a:off x="5621560" y="227275"/>
                    <a:ext cx="466272" cy="818472"/>
                    <a:chOff x="5621560" y="227275"/>
                    <a:chExt cx="466272" cy="818472"/>
                  </a:xfrm>
                </p:grpSpPr>
                <p:sp>
                  <p:nvSpPr>
                    <p:cNvPr id="175" name="Shape 175"/>
                    <p:cNvSpPr/>
                    <p:nvPr/>
                  </p:nvSpPr>
                  <p:spPr>
                    <a:xfrm rot="319051">
                      <a:off x="5640489" y="598406"/>
                      <a:ext cx="428412" cy="428412"/>
                    </a:xfrm>
                    <a:prstGeom prst="ellipse">
                      <a:avLst/>
                    </a:prstGeom>
                    <a:solidFill>
                      <a:srgbClr val="E26714"/>
                    </a:solidFill>
                    <a:ln>
                      <a:noFill/>
                    </a:ln>
                  </p:spPr>
                  <p:txBody>
                    <a:bodyPr lIns="91425" tIns="45700" rIns="91425" bIns="45700"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cxnSp>
                  <p:nvCxnSpPr>
                    <p:cNvPr id="176" name="Shape 176"/>
                    <p:cNvCxnSpPr/>
                    <p:nvPr/>
                  </p:nvCxnSpPr>
                  <p:spPr>
                    <a:xfrm rot="10800000">
                      <a:off x="5854696" y="227275"/>
                      <a:ext cx="0" cy="567266"/>
                    </a:xfrm>
                    <a:prstGeom prst="straightConnector1">
                      <a:avLst/>
                    </a:prstGeom>
                    <a:noFill/>
                    <a:ln w="38100" cap="flat" cmpd="sng">
                      <a:solidFill>
                        <a:srgbClr val="E26714"/>
                      </a:solidFill>
                      <a:prstDash val="solid"/>
                      <a:miter/>
                      <a:headEnd type="none" w="med" len="med"/>
                      <a:tailEnd type="none" w="med" len="med"/>
                    </a:ln>
                  </p:spPr>
                </p:cxnSp>
              </p:grpSp>
              <p:cxnSp>
                <p:nvCxnSpPr>
                  <p:cNvPr id="177" name="Shape 177"/>
                  <p:cNvCxnSpPr/>
                  <p:nvPr/>
                </p:nvCxnSpPr>
                <p:spPr>
                  <a:xfrm rot="-5400000" flipH="1">
                    <a:off x="4564356" y="683440"/>
                    <a:ext cx="601320" cy="206523"/>
                  </a:xfrm>
                  <a:prstGeom prst="straightConnector1">
                    <a:avLst/>
                  </a:prstGeom>
                  <a:noFill/>
                  <a:ln w="38100" cap="flat" cmpd="sng">
                    <a:solidFill>
                      <a:srgbClr val="E26714"/>
                    </a:solidFill>
                    <a:prstDash val="solid"/>
                    <a:miter/>
                    <a:headEnd type="none" w="med" len="med"/>
                    <a:tailEnd type="none" w="med" len="med"/>
                  </a:ln>
                </p:spPr>
              </p:cxnSp>
            </p:grpSp>
          </p:grpSp>
        </p:grpSp>
      </p:grpSp>
      <p:sp>
        <p:nvSpPr>
          <p:cNvPr id="178" name="Shape 178"/>
          <p:cNvSpPr txBox="1"/>
          <p:nvPr/>
        </p:nvSpPr>
        <p:spPr>
          <a:xfrm>
            <a:off x="493714" y="2936876"/>
            <a:ext cx="1947862" cy="58477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600">
                <a:solidFill>
                  <a:srgbClr val="595959"/>
                </a:solidFill>
                <a:latin typeface="Calibri"/>
                <a:ea typeface="Calibri"/>
                <a:cs typeface="Calibri"/>
                <a:sym typeface="Calibri"/>
              </a:rPr>
              <a:t>Chambers of Commerce</a:t>
            </a:r>
          </a:p>
        </p:txBody>
      </p:sp>
      <p:sp>
        <p:nvSpPr>
          <p:cNvPr id="179" name="Shape 179"/>
          <p:cNvSpPr txBox="1"/>
          <p:nvPr/>
        </p:nvSpPr>
        <p:spPr>
          <a:xfrm>
            <a:off x="365126" y="3776664"/>
            <a:ext cx="1947862" cy="58477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600">
                <a:solidFill>
                  <a:srgbClr val="595959"/>
                </a:solidFill>
                <a:latin typeface="Calibri"/>
                <a:ea typeface="Calibri"/>
                <a:cs typeface="Calibri"/>
                <a:sym typeface="Calibri"/>
              </a:rPr>
              <a:t>Community-Based Organizations</a:t>
            </a:r>
          </a:p>
        </p:txBody>
      </p:sp>
      <p:sp>
        <p:nvSpPr>
          <p:cNvPr id="180" name="Shape 180"/>
          <p:cNvSpPr txBox="1"/>
          <p:nvPr/>
        </p:nvSpPr>
        <p:spPr>
          <a:xfrm>
            <a:off x="1195388" y="5570539"/>
            <a:ext cx="1979612" cy="58477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600">
                <a:solidFill>
                  <a:srgbClr val="595959"/>
                </a:solidFill>
                <a:latin typeface="Calibri"/>
                <a:ea typeface="Calibri"/>
                <a:cs typeface="Calibri"/>
                <a:sym typeface="Calibri"/>
              </a:rPr>
              <a:t>Workforce Development</a:t>
            </a:r>
          </a:p>
        </p:txBody>
      </p:sp>
      <p:sp>
        <p:nvSpPr>
          <p:cNvPr id="181" name="Shape 181"/>
          <p:cNvSpPr txBox="1"/>
          <p:nvPr/>
        </p:nvSpPr>
        <p:spPr>
          <a:xfrm>
            <a:off x="222251" y="4630739"/>
            <a:ext cx="2273299" cy="58477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600">
                <a:solidFill>
                  <a:srgbClr val="595959"/>
                </a:solidFill>
                <a:latin typeface="Calibri"/>
                <a:ea typeface="Calibri"/>
                <a:cs typeface="Calibri"/>
                <a:sym typeface="Calibri"/>
              </a:rPr>
              <a:t>Economic Development Organizations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Shape 187"/>
          <p:cNvPicPr preferRelativeResize="0">
            <a:picLocks noGrp="1"/>
          </p:cNvPicPr>
          <p:nvPr>
            <p:ph type="body" idx="1"/>
          </p:nvPr>
        </p:nvPicPr>
        <p:blipFill rotWithShape="1">
          <a:blip r:embed="rId3">
            <a:alphaModFix/>
          </a:blip>
          <a:srcRect/>
          <a:stretch/>
        </p:blipFill>
        <p:spPr>
          <a:xfrm>
            <a:off x="596052" y="471504"/>
            <a:ext cx="3648300" cy="4837800"/>
          </a:xfrm>
          <a:prstGeom prst="rect">
            <a:avLst/>
          </a:prstGeom>
          <a:noFill/>
          <a:ln>
            <a:noFill/>
          </a:ln>
        </p:spPr>
      </p:pic>
      <p:pic>
        <p:nvPicPr>
          <p:cNvPr id="188" name="Shape 188"/>
          <p:cNvPicPr preferRelativeResize="0">
            <a:picLocks noGrp="1"/>
          </p:cNvPicPr>
          <p:nvPr>
            <p:ph type="body" idx="2"/>
          </p:nvPr>
        </p:nvPicPr>
        <p:blipFill rotWithShape="1">
          <a:blip r:embed="rId4">
            <a:alphaModFix/>
          </a:blip>
          <a:srcRect b="-5451"/>
          <a:stretch/>
        </p:blipFill>
        <p:spPr>
          <a:xfrm>
            <a:off x="4121625" y="471504"/>
            <a:ext cx="4749300" cy="5728500"/>
          </a:xfrm>
          <a:prstGeom prst="rect">
            <a:avLst/>
          </a:prstGeom>
          <a:noFill/>
          <a:ln>
            <a:noFill/>
          </a:ln>
        </p:spPr>
      </p:pic>
      <p:sp>
        <p:nvSpPr>
          <p:cNvPr id="189" name="Shape 189"/>
          <p:cNvSpPr txBox="1"/>
          <p:nvPr/>
        </p:nvSpPr>
        <p:spPr>
          <a:xfrm>
            <a:off x="1797056" y="5373155"/>
            <a:ext cx="63915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a:solidFill>
                  <a:schemeClr val="dk1"/>
                </a:solidFill>
                <a:latin typeface="Calibri"/>
                <a:ea typeface="Calibri"/>
                <a:cs typeface="Calibri"/>
                <a:sym typeface="Calibri"/>
              </a:rPr>
              <a:t>www.nextgensectorpartnerships.com/toolkit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Shape 195"/>
          <p:cNvPicPr preferRelativeResize="0">
            <a:picLocks noGrp="1"/>
          </p:cNvPicPr>
          <p:nvPr>
            <p:ph type="body" idx="1"/>
          </p:nvPr>
        </p:nvPicPr>
        <p:blipFill rotWithShape="1">
          <a:blip r:embed="rId3">
            <a:alphaModFix/>
          </a:blip>
          <a:srcRect/>
          <a:stretch/>
        </p:blipFill>
        <p:spPr>
          <a:xfrm>
            <a:off x="403639" y="365126"/>
            <a:ext cx="4888800" cy="5633400"/>
          </a:xfrm>
          <a:prstGeom prst="rect">
            <a:avLst/>
          </a:prstGeom>
          <a:noFill/>
          <a:ln>
            <a:noFill/>
          </a:ln>
        </p:spPr>
      </p:pic>
      <p:pic>
        <p:nvPicPr>
          <p:cNvPr id="196" name="Shape 196"/>
          <p:cNvPicPr preferRelativeResize="0"/>
          <p:nvPr/>
        </p:nvPicPr>
        <p:blipFill rotWithShape="1">
          <a:blip r:embed="rId3">
            <a:alphaModFix/>
          </a:blip>
          <a:srcRect/>
          <a:stretch/>
        </p:blipFill>
        <p:spPr>
          <a:xfrm>
            <a:off x="403638" y="365126"/>
            <a:ext cx="4442700" cy="5453700"/>
          </a:xfrm>
          <a:prstGeom prst="rect">
            <a:avLst/>
          </a:prstGeom>
          <a:noFill/>
          <a:ln>
            <a:noFill/>
          </a:ln>
        </p:spPr>
      </p:pic>
      <p:pic>
        <p:nvPicPr>
          <p:cNvPr id="197" name="Shape 197"/>
          <p:cNvPicPr preferRelativeResize="0"/>
          <p:nvPr/>
        </p:nvPicPr>
        <p:blipFill rotWithShape="1">
          <a:blip r:embed="rId4">
            <a:alphaModFix/>
          </a:blip>
          <a:srcRect/>
          <a:stretch/>
        </p:blipFill>
        <p:spPr>
          <a:xfrm>
            <a:off x="4169664" y="604520"/>
            <a:ext cx="4725600" cy="2720400"/>
          </a:xfrm>
          <a:prstGeom prst="rect">
            <a:avLst/>
          </a:prstGeom>
          <a:noFill/>
          <a:ln>
            <a:noFill/>
          </a:ln>
        </p:spPr>
      </p:pic>
      <p:pic>
        <p:nvPicPr>
          <p:cNvPr id="198" name="Shape 198"/>
          <p:cNvPicPr preferRelativeResize="0"/>
          <p:nvPr/>
        </p:nvPicPr>
        <p:blipFill rotWithShape="1">
          <a:blip r:embed="rId5">
            <a:alphaModFix/>
          </a:blip>
          <a:srcRect/>
          <a:stretch/>
        </p:blipFill>
        <p:spPr>
          <a:xfrm>
            <a:off x="4846319" y="3564358"/>
            <a:ext cx="3954899" cy="241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990650" y="613200"/>
            <a:ext cx="5954400" cy="647700"/>
          </a:xfrm>
          <a:prstGeom prst="rect">
            <a:avLst/>
          </a:prstGeom>
        </p:spPr>
        <p:txBody>
          <a:bodyPr lIns="91425" tIns="91425" rIns="91425" bIns="91425" anchor="b" anchorCtr="0">
            <a:noAutofit/>
          </a:bodyPr>
          <a:lstStyle/>
          <a:p>
            <a:pPr lvl="0">
              <a:spcBef>
                <a:spcPts val="0"/>
              </a:spcBef>
              <a:buNone/>
            </a:pPr>
            <a:r>
              <a:rPr lang="en-US" sz="3600" b="1"/>
              <a:t>What We Find Works</a:t>
            </a:r>
          </a:p>
        </p:txBody>
      </p:sp>
      <p:sp>
        <p:nvSpPr>
          <p:cNvPr id="205" name="Shape 205"/>
          <p:cNvSpPr txBox="1">
            <a:spLocks noGrp="1"/>
          </p:cNvSpPr>
          <p:nvPr>
            <p:ph type="body" idx="1"/>
          </p:nvPr>
        </p:nvSpPr>
        <p:spPr>
          <a:xfrm>
            <a:off x="990650" y="1690915"/>
            <a:ext cx="5954400" cy="4698900"/>
          </a:xfrm>
          <a:prstGeom prst="rect">
            <a:avLst/>
          </a:prstGeom>
        </p:spPr>
        <p:txBody>
          <a:bodyPr lIns="91425" tIns="91425" rIns="91425" bIns="91425" anchor="t" anchorCtr="0">
            <a:noAutofit/>
          </a:bodyPr>
          <a:lstStyle/>
          <a:p>
            <a:pPr marL="457200" lvl="0" indent="-228600" rtl="0">
              <a:spcBef>
                <a:spcPts val="0"/>
              </a:spcBef>
              <a:buAutoNum type="arabicPeriod"/>
            </a:pPr>
            <a:r>
              <a:rPr lang="en-US"/>
              <a:t>Making Sure Business Partners Own Their Priorities</a:t>
            </a:r>
          </a:p>
          <a:p>
            <a:pPr marL="457200" lvl="0" indent="-228600" rtl="0">
              <a:spcBef>
                <a:spcPts val="0"/>
              </a:spcBef>
              <a:buAutoNum type="arabicPeriod"/>
            </a:pPr>
            <a:r>
              <a:rPr lang="en-US"/>
              <a:t>Carefully Selecting the First Responders</a:t>
            </a:r>
          </a:p>
          <a:p>
            <a:pPr marL="457200" lvl="0" indent="-228600" rtl="0">
              <a:spcBef>
                <a:spcPts val="0"/>
              </a:spcBef>
              <a:buAutoNum type="arabicPeriod"/>
            </a:pPr>
            <a:r>
              <a:rPr lang="en-US"/>
              <a:t>Mastering the Meshing Process</a:t>
            </a:r>
          </a:p>
          <a:p>
            <a:pPr marL="457200" lvl="0" indent="-228600" rtl="0">
              <a:spcBef>
                <a:spcPts val="0"/>
              </a:spcBef>
              <a:buAutoNum type="arabicPeriod"/>
            </a:pPr>
            <a:r>
              <a:rPr lang="en-US"/>
              <a:t>Building for the Long Term</a:t>
            </a:r>
          </a:p>
          <a:p>
            <a:pPr marL="0" lvl="0" indent="0" rtl="0">
              <a:spcBef>
                <a:spcPts val="0"/>
              </a:spcBef>
              <a:buNone/>
            </a:pPr>
            <a:endParaRPr/>
          </a:p>
          <a:p>
            <a:pPr marL="0" lvl="0" indent="0" rtl="0">
              <a:spcBef>
                <a:spcPts val="0"/>
              </a:spcBef>
              <a:buNone/>
            </a:pPr>
            <a:endParaRPr/>
          </a:p>
          <a:p>
            <a:pPr marL="0" lvl="0" indent="0">
              <a:spcBef>
                <a:spcPts val="0"/>
              </a:spcBef>
              <a:buNone/>
            </a:pPr>
            <a:endParaRPr/>
          </a:p>
        </p:txBody>
      </p:sp>
    </p:spTree>
  </p:cSld>
  <p:clrMapOvr>
    <a:masterClrMapping/>
  </p:clrMapOvr>
</p:sld>
</file>

<file path=ppt/theme/theme1.xml><?xml version="1.0" encoding="utf-8"?>
<a:theme xmlns:a="http://schemas.openxmlformats.org/drawingml/2006/main" name="Office Theme">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1535</Words>
  <Application>Microsoft Office PowerPoint</Application>
  <PresentationFormat>On-screen Show (4:3)</PresentationFormat>
  <Paragraphs>178</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Cabin</vt:lpstr>
      <vt:lpstr>Office Theme</vt:lpstr>
      <vt:lpstr>The After Party!  What Do You Do After Launching a Next Gen Sector Partnership?</vt:lpstr>
      <vt:lpstr>What to Expect from Today</vt:lpstr>
      <vt:lpstr>Do you know where your Chat box is? (and do you know how to use it?) </vt:lpstr>
      <vt:lpstr>Poll:  What’s Your Situation with Next Gen Sector Partnerships?</vt:lpstr>
      <vt:lpstr>Let the After Party Begin!</vt:lpstr>
      <vt:lpstr>INDUSTRY-LED, COMMUNITY SUPPORTED SECTOR PARTNERSHIP</vt:lpstr>
      <vt:lpstr>PowerPoint Presentation</vt:lpstr>
      <vt:lpstr>PowerPoint Presentation</vt:lpstr>
      <vt:lpstr>What We Find Works</vt:lpstr>
      <vt:lpstr>Business Leaders Become Owners</vt:lpstr>
      <vt:lpstr>First Responders Are Carefully Chosen</vt:lpstr>
      <vt:lpstr>Mastering the Meshing Process</vt:lpstr>
      <vt:lpstr>Building for the Long Term</vt:lpstr>
      <vt:lpstr>PowerPoint Presentation</vt:lpstr>
      <vt:lpstr>PowerPoint Presentation</vt:lpstr>
      <vt:lpstr>PowerPoint Presentation</vt:lpstr>
      <vt:lpstr>Wrap Up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After Party!  What Do You Do After Launching a Next Gen Sector Partnership?</dc:title>
  <dc:creator>John Melville</dc:creator>
  <cp:lastModifiedBy>John Melville</cp:lastModifiedBy>
  <cp:revision>1</cp:revision>
  <dcterms:modified xsi:type="dcterms:W3CDTF">2017-04-27T19:43:55Z</dcterms:modified>
</cp:coreProperties>
</file>